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76" r:id="rId4"/>
    <p:sldId id="280" r:id="rId5"/>
    <p:sldId id="281" r:id="rId6"/>
    <p:sldId id="270" r:id="rId7"/>
    <p:sldId id="282" r:id="rId8"/>
    <p:sldId id="283" r:id="rId9"/>
    <p:sldId id="284" r:id="rId10"/>
    <p:sldId id="286" r:id="rId11"/>
    <p:sldId id="28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3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pPr/>
              <a:t>2/9/2017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pPr/>
              <a:t>2/9/2017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2/9/2017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2/9/2017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2/9/2017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ctangle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en-US"/>
              <a:pPr/>
              <a:t>2/9/2017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state.edu/library/content/statistics/" TargetMode="External"/><Relationship Id="rId2" Type="http://schemas.openxmlformats.org/officeDocument/2006/relationships/hyperlink" Target="http://www.calstate.edu/as/stat_reports/2014-2015/f14_01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COLD ULMS Decisions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COLD Meeting, San Marcos, February 9, 2017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Polices Lower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88670" indent="-742950">
              <a:buAutoNum type="arabicPeriod"/>
            </a:pPr>
            <a:r>
              <a:rPr lang="en-US" sz="3600" dirty="0" smtClean="0"/>
              <a:t>Default replacement cost - $115: A=12, D=0, ND=7</a:t>
            </a:r>
          </a:p>
          <a:p>
            <a:pPr marL="788670" indent="-742950">
              <a:buAutoNum type="arabicPeriod"/>
            </a:pPr>
            <a:r>
              <a:rPr lang="en-US" sz="3600" dirty="0" smtClean="0"/>
              <a:t>Unified Discovery System Name (</a:t>
            </a:r>
            <a:r>
              <a:rPr lang="en-US" sz="3600" dirty="0" err="1" smtClean="0"/>
              <a:t>OneSearch</a:t>
            </a:r>
            <a:r>
              <a:rPr lang="en-US" sz="3600" dirty="0" smtClean="0"/>
              <a:t>): A = 12, D = 0, ND = 7</a:t>
            </a:r>
          </a:p>
          <a:p>
            <a:pPr marL="788670" indent="-742950">
              <a:buAutoNum type="arabicPeriod"/>
            </a:pPr>
            <a:r>
              <a:rPr lang="en-US" sz="3600" dirty="0" smtClean="0"/>
              <a:t>Resource Sharing Policy Recommendations: A = 10, D = 1, ND = 8</a:t>
            </a:r>
          </a:p>
        </p:txBody>
      </p:sp>
    </p:spTree>
    <p:extLst>
      <p:ext uri="{BB962C8B-B14F-4D97-AF65-F5344CB8AC3E}">
        <p14:creationId xmlns="" xmlns:p14="http://schemas.microsoft.com/office/powerpoint/2010/main" val="25797205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834315"/>
          </a:xfrm>
        </p:spPr>
        <p:txBody>
          <a:bodyPr/>
          <a:lstStyle/>
          <a:p>
            <a:r>
              <a:rPr lang="en-US" dirty="0" smtClean="0"/>
              <a:t>Diamond of Participatory Decision-Making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0918" y="1661190"/>
            <a:ext cx="9087891" cy="43047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41120" y="6140830"/>
            <a:ext cx="8778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 </a:t>
            </a:r>
            <a:r>
              <a:rPr lang="en-US" dirty="0" err="1" smtClean="0"/>
              <a:t>Kaner</a:t>
            </a:r>
            <a:r>
              <a:rPr lang="en-US" dirty="0" smtClean="0"/>
              <a:t>: </a:t>
            </a:r>
            <a:r>
              <a:rPr lang="en-US" i="1" dirty="0"/>
              <a:t>Facilitator’s Guide to Participatory Decision Making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44746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decide already?</a:t>
            </a:r>
            <a:br>
              <a:rPr lang="en-US" dirty="0" smtClean="0"/>
            </a:br>
            <a:r>
              <a:rPr lang="en-US" dirty="0" smtClean="0"/>
              <a:t>At the COLD Humboldt Meeting, 10-28-16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AutoNum type="alphaUcPeriod"/>
            </a:pPr>
            <a:r>
              <a:rPr lang="en-US" sz="2800" dirty="0" smtClean="0"/>
              <a:t>The 23 campus libraries agree to pay the full cost of Ex Libris Maintenance Fees for the ULMS without a subsidy from the Chancellor’s Office. In 2017-18, the total cost of Alma and Primo Maintenance will be $1,420,024.</a:t>
            </a:r>
          </a:p>
          <a:p>
            <a:pPr marL="502920" indent="-457200">
              <a:buAutoNum type="alphaUcPeriod"/>
            </a:pPr>
            <a:endParaRPr lang="en-US" sz="2800" dirty="0"/>
          </a:p>
          <a:p>
            <a:pPr marL="502920" indent="-457200">
              <a:buAutoNum type="alphaUcPeriod"/>
            </a:pPr>
            <a:r>
              <a:rPr lang="en-US" sz="2800" dirty="0" smtClean="0"/>
              <a:t>COLD wants to have appropriate voice in determining the job descriptions and job functions of the CO staff who will provide central support for the ULMS.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209385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 to decide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– </a:t>
            </a:r>
            <a:r>
              <a:rPr lang="en-US" b="1" dirty="0" smtClean="0"/>
              <a:t>Cost Share Formula: </a:t>
            </a:r>
            <a:r>
              <a:rPr lang="en-US" dirty="0" smtClean="0"/>
              <a:t>How do we divide the EL maintenance costs that we agreed to pay between the 23 campuses</a:t>
            </a:r>
          </a:p>
          <a:p>
            <a:r>
              <a:rPr lang="en-US" dirty="0" smtClean="0"/>
              <a:t>B – </a:t>
            </a:r>
            <a:r>
              <a:rPr lang="en-US" b="1" dirty="0" smtClean="0"/>
              <a:t>Central ULMS staffing: </a:t>
            </a:r>
            <a:r>
              <a:rPr lang="en-US" dirty="0" smtClean="0"/>
              <a:t>What central staffing do we want/need starting in 2017-18 and how do we have appropriate influence on job descriptions and job functions</a:t>
            </a:r>
          </a:p>
          <a:p>
            <a:r>
              <a:rPr lang="en-US" b="1" dirty="0" smtClean="0"/>
              <a:t>C – Post Implementation Governance: </a:t>
            </a:r>
            <a:r>
              <a:rPr lang="en-US" dirty="0" smtClean="0"/>
              <a:t>How will we make decisions about shared policies, procedures, and projects after we go live</a:t>
            </a:r>
          </a:p>
          <a:p>
            <a:r>
              <a:rPr lang="en-US" b="1" dirty="0" smtClean="0"/>
              <a:t>D – Initial ULMS Polices: </a:t>
            </a:r>
            <a:r>
              <a:rPr lang="en-US" dirty="0" smtClean="0"/>
              <a:t>We need to finalize the initial policies that will be implement on day 1 when we go live</a:t>
            </a:r>
            <a:endParaRPr lang="en-US" b="1" dirty="0"/>
          </a:p>
          <a:p>
            <a:pPr marL="45720" indent="0">
              <a:buNone/>
            </a:pPr>
            <a:r>
              <a:rPr lang="en-US" b="1" dirty="0" smtClean="0"/>
              <a:t>Note – </a:t>
            </a:r>
            <a:r>
              <a:rPr lang="en-US" dirty="0" smtClean="0"/>
              <a:t>We will make decisions today, but the decisions don’t have to be eternal – we need a starting place for 2017-18,  but our decisions are subject to revision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6942154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Rules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 suggest majority vote after discussion.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02" y="126124"/>
            <a:ext cx="7035297" cy="65676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29527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Cost </a:t>
            </a:r>
            <a:r>
              <a:rPr lang="en-US" dirty="0"/>
              <a:t>Share Formula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 smtClean="0"/>
              <a:t>Proposal from the cost share task force (Gale, Karen, Mark, Amy)</a:t>
            </a:r>
          </a:p>
          <a:p>
            <a:pPr marL="45720" indent="0">
              <a:buNone/>
            </a:pPr>
            <a:r>
              <a:rPr lang="en-US" dirty="0" smtClean="0"/>
              <a:t>Use the formula suggested by Dave Walker for one year, and re-visit:</a:t>
            </a:r>
          </a:p>
          <a:p>
            <a:pPr marL="45720" indent="0">
              <a:buNone/>
            </a:pPr>
            <a:r>
              <a:rPr lang="en-US" i="1" dirty="0" smtClean="0"/>
              <a:t>“</a:t>
            </a:r>
            <a:r>
              <a:rPr lang="en-US" i="1" dirty="0"/>
              <a:t>The </a:t>
            </a:r>
            <a:r>
              <a:rPr lang="en-US" b="1" i="1" dirty="0"/>
              <a:t>Formula</a:t>
            </a:r>
            <a:r>
              <a:rPr lang="en-US" i="1" dirty="0"/>
              <a:t> column calculates the per-campus cost based on 25% enrollment, 25% collection size, 25% library staff size, and 25% equal division of costs.</a:t>
            </a:r>
          </a:p>
          <a:p>
            <a:pPr marL="45720" indent="0">
              <a:buNone/>
            </a:pPr>
            <a:r>
              <a:rPr lang="en-US" i="1" dirty="0"/>
              <a:t>The </a:t>
            </a:r>
            <a:r>
              <a:rPr lang="en-US" b="1" i="1" dirty="0"/>
              <a:t>Enrollment</a:t>
            </a:r>
            <a:r>
              <a:rPr lang="en-US" i="1" dirty="0"/>
              <a:t>, </a:t>
            </a:r>
            <a:r>
              <a:rPr lang="en-US" b="1" i="1" dirty="0"/>
              <a:t>Collection</a:t>
            </a:r>
            <a:r>
              <a:rPr lang="en-US" i="1" dirty="0"/>
              <a:t>, and </a:t>
            </a:r>
            <a:r>
              <a:rPr lang="en-US" b="1" i="1" dirty="0"/>
              <a:t>Staff</a:t>
            </a:r>
            <a:r>
              <a:rPr lang="en-US" i="1" dirty="0"/>
              <a:t> columns are taken from AY 2014-15, as this is the most recent year for which we have these statistics. Enrollment numbers are for Fall 2014 and taken from the Chancellor’s Office </a:t>
            </a:r>
            <a:r>
              <a:rPr lang="en-US" i="1" u="sng" dirty="0">
                <a:hlinkClick r:id="rId2"/>
              </a:rPr>
              <a:t>Analytic Studies Statistical Report</a:t>
            </a:r>
            <a:r>
              <a:rPr lang="en-US" i="1" dirty="0"/>
              <a:t>. Collection and Staff numbers are taken from </a:t>
            </a:r>
            <a:r>
              <a:rPr lang="en-US" i="1" u="sng" dirty="0">
                <a:hlinkClick r:id="rId3"/>
              </a:rPr>
              <a:t>CSU Library Statistics Reports</a:t>
            </a:r>
            <a:r>
              <a:rPr lang="en-US" i="1" dirty="0"/>
              <a:t> (2014-15), Column 1 and Column 13, respectively</a:t>
            </a:r>
            <a:r>
              <a:rPr lang="en-US" i="1" dirty="0" smtClean="0"/>
              <a:t>.”</a:t>
            </a:r>
            <a:endParaRPr lang="en-US" i="1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61510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Central </a:t>
            </a:r>
            <a:r>
              <a:rPr lang="en-US" dirty="0"/>
              <a:t>ULMS </a:t>
            </a:r>
            <a:r>
              <a:rPr lang="en-US" dirty="0" smtClean="0"/>
              <a:t>staffing --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EC MOU Proposal (John)</a:t>
            </a:r>
          </a:p>
          <a:p>
            <a:r>
              <a:rPr lang="en-US" sz="3200" dirty="0" smtClean="0"/>
              <a:t>Criteria to evaluate shared Staffing (Jen on behalf of 5 COLD members who discussed at ALA)</a:t>
            </a:r>
          </a:p>
          <a:p>
            <a:r>
              <a:rPr lang="en-US" sz="3200" dirty="0" smtClean="0"/>
              <a:t>ULMS Support Proposal from SJSU (Tracy)</a:t>
            </a:r>
          </a:p>
          <a:p>
            <a:endParaRPr lang="en-US" sz="3200" dirty="0"/>
          </a:p>
          <a:p>
            <a:pPr marL="45720" indent="0">
              <a:buNone/>
            </a:pPr>
            <a:r>
              <a:rPr lang="en-US" sz="3200" dirty="0" smtClean="0"/>
              <a:t>Each author will discuss their proposal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42226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ULMS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sz="3200" dirty="0" smtClean="0"/>
              <a:t>2017-2019 ULMS Governance Proposal (Brandon)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0510700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Policies – High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88670" indent="-742950">
              <a:buAutoNum type="arabicPeriod"/>
            </a:pPr>
            <a:r>
              <a:rPr lang="en-US" sz="3600" dirty="0" smtClean="0"/>
              <a:t>Eliminate Daily Fines: A=18, D=0, ND=1</a:t>
            </a:r>
          </a:p>
          <a:p>
            <a:pPr marL="788670" indent="-742950">
              <a:buAutoNum type="arabicPeriod"/>
            </a:pPr>
            <a:r>
              <a:rPr lang="en-US" sz="3600" dirty="0" smtClean="0"/>
              <a:t>One year loan faculty/staff: A=16, D=0, ND=2</a:t>
            </a:r>
          </a:p>
          <a:p>
            <a:pPr marL="788670" indent="-742950">
              <a:buAutoNum type="arabicPeriod"/>
            </a:pPr>
            <a:r>
              <a:rPr lang="en-US" sz="3600" dirty="0" smtClean="0"/>
              <a:t>Semester Loan for Students: A=18, D=0, ND=1</a:t>
            </a:r>
          </a:p>
          <a:p>
            <a:pPr marL="788670" indent="-742950">
              <a:buAutoNum type="arabicPeriod"/>
            </a:pPr>
            <a:r>
              <a:rPr lang="en-US" sz="3600" dirty="0" smtClean="0"/>
              <a:t>Collection Development for shared e-resources: A=15, D=0, ND=3</a:t>
            </a:r>
          </a:p>
        </p:txBody>
      </p:sp>
    </p:spTree>
    <p:extLst>
      <p:ext uri="{BB962C8B-B14F-4D97-AF65-F5344CB8AC3E}">
        <p14:creationId xmlns="" xmlns:p14="http://schemas.microsoft.com/office/powerpoint/2010/main" val="3961326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Yellow banded design presentation (widescreen)</Template>
  <TotalTime>0</TotalTime>
  <Words>532</Words>
  <Application>Microsoft Office PowerPoint</Application>
  <PresentationFormat>Custom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Banded Design Yellow 16x9</vt:lpstr>
      <vt:lpstr>COLD ULMS Decisions</vt:lpstr>
      <vt:lpstr>Diamond of Participatory Decision-Making</vt:lpstr>
      <vt:lpstr>What did we decide already? At the COLD Humboldt Meeting, 10-28-16</vt:lpstr>
      <vt:lpstr>What do we need to decide today?</vt:lpstr>
      <vt:lpstr>Decision Rules</vt:lpstr>
      <vt:lpstr>A. Cost Share Formula</vt:lpstr>
      <vt:lpstr>B. Central ULMS staffing -- Proposals</vt:lpstr>
      <vt:lpstr>C. ULMS Governance</vt:lpstr>
      <vt:lpstr>Policies – High Consensus</vt:lpstr>
      <vt:lpstr>Polices Lower Consensus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2016-04-24T18:50:27Z</dcterms:created>
  <dcterms:modified xsi:type="dcterms:W3CDTF">2017-02-09T15:43:17Z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