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9"/>
  </p:notesMasterIdLst>
  <p:handoutMasterIdLst>
    <p:handoutMasterId r:id="rId30"/>
  </p:handoutMasterIdLst>
  <p:sldIdLst>
    <p:sldId id="375" r:id="rId8"/>
    <p:sldId id="518" r:id="rId9"/>
    <p:sldId id="519" r:id="rId10"/>
    <p:sldId id="520" r:id="rId11"/>
    <p:sldId id="522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21" r:id="rId20"/>
    <p:sldId id="523" r:id="rId21"/>
    <p:sldId id="504" r:id="rId22"/>
    <p:sldId id="515" r:id="rId23"/>
    <p:sldId id="491" r:id="rId24"/>
    <p:sldId id="517" r:id="rId25"/>
    <p:sldId id="531" r:id="rId26"/>
    <p:sldId id="532" r:id="rId27"/>
    <p:sldId id="53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87612" autoAdjust="0"/>
  </p:normalViewPr>
  <p:slideViewPr>
    <p:cSldViewPr snapToGrid="0" showGuides="1">
      <p:cViewPr varScale="1">
        <p:scale>
          <a:sx n="106" d="100"/>
          <a:sy n="106" d="100"/>
        </p:scale>
        <p:origin x="912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9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may arrange my partners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rotas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BF2E1-D338-45E9-8AF1-71E2156EB851}" type="slidenum">
              <a:rPr lang="x-none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5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Lending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1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64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Fulfillment</a:t>
            </a:r>
            <a:r>
              <a:rPr lang="en-GB" baseline="0" dirty="0"/>
              <a:t> units are defined as groups of locations with common policies—loan and request.  </a:t>
            </a:r>
            <a:r>
              <a:rPr lang="en-GB" baseline="0" dirty="0" err="1"/>
              <a:t>Fulfillment</a:t>
            </a:r>
            <a:r>
              <a:rPr lang="en-GB" baseline="0" dirty="0"/>
              <a:t> policies themselves are grouped into </a:t>
            </a:r>
            <a:r>
              <a:rPr lang="en-GB" baseline="0" dirty="0" err="1"/>
              <a:t>ToU</a:t>
            </a:r>
            <a:r>
              <a:rPr lang="en-GB" baseline="0" dirty="0"/>
              <a:t> and bound to the collection via these </a:t>
            </a:r>
            <a:r>
              <a:rPr lang="en-GB" baseline="0" dirty="0" err="1"/>
              <a:t>fulfillment</a:t>
            </a:r>
            <a:r>
              <a:rPr lang="en-GB" baseline="0" dirty="0"/>
              <a:t>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20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4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does the</a:t>
            </a:r>
            <a:r>
              <a:rPr lang="en-US" baseline="0" dirty="0"/>
              <a:t> inventory model look like in Primo?  There are two tabs that users can see in Primo, one for physical resources and one for electronic. </a:t>
            </a:r>
          </a:p>
          <a:p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</a:t>
            </a:r>
            <a:r>
              <a:rPr lang="en-US" baseline="0" dirty="0"/>
              <a:t> physical resources, users will see a tab called Get It. At the top, as in this example, they’ll see the option to request and below is the actual inventory available for this resource.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[Click] Each line is a unique line for holdings, and then there’s an [Click] item summary with an availability look-ahead to determine whether the item is available at this location.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more detail, you can click on a holdings link and see the item list [Click]. This view contains the item barcode, the loan policy (in this example, the item doesn’t loan), and the status.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baseline="0" dirty="0"/>
              <a:t>[Click] For electronic resources, there’s a tab called View It with a services menu that has information on what portfolios are available.</a:t>
            </a:r>
          </a:p>
          <a:p>
            <a:r>
              <a:rPr lang="en-US" baseline="0" dirty="0"/>
              <a:t>You’ll see in this example that there are 3 different lines for each package that the title is available in, along with coverage information.</a:t>
            </a:r>
          </a:p>
          <a:p>
            <a:r>
              <a:rPr lang="en-US" baseline="0" dirty="0"/>
              <a:t>[Click] The highlighted link is the package name (or in Alma terms, it’s the electronic collection name.)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is what users will see in Primo in terms of actual delivery:</a:t>
            </a:r>
            <a:r>
              <a:rPr lang="en-US" baseline="0" dirty="0"/>
              <a:t> ability to drill down and see information about the inventory, and </a:t>
            </a:r>
            <a:r>
              <a:rPr lang="en-US" dirty="0"/>
              <a:t>ability to link directly to the titles as available through various packages.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21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6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MEGAN DRAKE | IMPLEMENTATION CONSULTANT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Sharing </a:t>
            </a:r>
            <a:r>
              <a:rPr lang="en-US" smtClean="0"/>
              <a:t>and Fulfillment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8352" y="5347554"/>
            <a:ext cx="6618084" cy="478380"/>
          </a:xfrm>
        </p:spPr>
        <p:txBody>
          <a:bodyPr>
            <a:normAutofit/>
          </a:bodyPr>
          <a:lstStyle/>
          <a:p>
            <a:r>
              <a:rPr lang="en-US" dirty="0" smtClean="0"/>
              <a:t>Californi</a:t>
            </a:r>
            <a:r>
              <a:rPr lang="en-US" dirty="0" smtClean="0"/>
              <a:t>a State University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January 11,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ILLiad</a:t>
            </a:r>
            <a:r>
              <a:rPr lang="en-US" dirty="0" smtClean="0"/>
              <a:t> as Partner of Last Resort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1450" y="1336430"/>
            <a:ext cx="6973556" cy="4943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5995" y="1979525"/>
            <a:ext cx="5183946" cy="36031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0443" y="2612571"/>
            <a:ext cx="3426322" cy="2292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229" y="2936736"/>
            <a:ext cx="1438275" cy="146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68" y="2676791"/>
            <a:ext cx="523715" cy="527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83" y="2137762"/>
            <a:ext cx="523715" cy="527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92" y="3974569"/>
            <a:ext cx="523715" cy="527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36" y="4965886"/>
            <a:ext cx="523715" cy="527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637" y="4238116"/>
            <a:ext cx="523715" cy="527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66" y="1573125"/>
            <a:ext cx="523714" cy="542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42" y="2137762"/>
            <a:ext cx="523714" cy="542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994" y="1375915"/>
            <a:ext cx="523714" cy="542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85" y="1690833"/>
            <a:ext cx="523714" cy="5429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72" y="3808325"/>
            <a:ext cx="523714" cy="542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729" y="5156346"/>
            <a:ext cx="523714" cy="5429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647" y="5565914"/>
            <a:ext cx="523714" cy="542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395" y="4691274"/>
            <a:ext cx="523714" cy="542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59" y="3435641"/>
            <a:ext cx="523714" cy="5429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177" y="3231848"/>
            <a:ext cx="2256189" cy="74272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4545494" y="3192162"/>
            <a:ext cx="1884447" cy="1007382"/>
          </a:xfrm>
          <a:prstGeom prst="rightArrow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5" y="685863"/>
            <a:ext cx="2972711" cy="583469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8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Get This For Me ?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12843" y="3862791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Borrower Institution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76750" y="3755310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Lender Institution</a:t>
            </a:r>
            <a:endParaRPr lang="en-US" i="1" dirty="0"/>
          </a:p>
        </p:txBody>
      </p:sp>
      <p:pic>
        <p:nvPicPr>
          <p:cNvPr id="7" name="Picture 2" descr="C:\Users\MosheS\AppData\Local\Microsoft\Windows\Temporary Internet Files\Content.IE5\BW10GE3Y\MC90043484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22" y="24714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osheS\AppData\Local\Microsoft\Windows\Temporary Internet Files\Content.IE5\2MRCIBZP\MC9004342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10" y="2658656"/>
            <a:ext cx="184150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3860800" y="1264642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2057" y="928943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Request</a:t>
            </a:r>
            <a:endParaRPr lang="en-US" i="1" dirty="0"/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3904343" y="2420502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5600" y="2084803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Ship</a:t>
            </a:r>
            <a:endParaRPr lang="en-US" i="1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3904342" y="3594188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5599" y="3258489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Receive</a:t>
            </a:r>
            <a:endParaRPr lang="en-US" i="1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3947885" y="4638742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9142" y="4303043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Return</a:t>
            </a:r>
            <a:endParaRPr lang="en-US" i="1" dirty="0"/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3947885" y="5821656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9142" y="5485957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Check 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59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Get This For Me ?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76750" y="3755310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Lender Institution</a:t>
            </a:r>
            <a:endParaRPr lang="en-US" i="1" dirty="0"/>
          </a:p>
        </p:txBody>
      </p:sp>
      <p:pic>
        <p:nvPicPr>
          <p:cNvPr id="7" name="Picture 2" descr="C:\Users\MosheS\AppData\Local\Microsoft\Windows\Temporary Internet Files\Content.IE5\BW10GE3Y\MC90043484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22" y="24714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osheS\AppData\Local\Microsoft\Windows\Temporary Internet Files\Content.IE5\2MRCIBZP\MC9004342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10" y="2658656"/>
            <a:ext cx="184150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 bwMode="auto">
          <a:xfrm rot="10800000">
            <a:off x="3474567" y="954228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5824" y="618529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Reject</a:t>
            </a:r>
            <a:endParaRPr lang="en-US" i="1" dirty="0"/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3474566" y="3172936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5823" y="2837237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Expire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12843" y="3862791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Borrower Institution</a:t>
            </a:r>
            <a:endParaRPr lang="en-US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474566" y="3911672"/>
            <a:ext cx="2649085" cy="545792"/>
            <a:chOff x="3474566" y="3362705"/>
            <a:chExt cx="2649085" cy="545792"/>
          </a:xfrm>
        </p:grpSpPr>
        <p:sp>
          <p:nvSpPr>
            <p:cNvPr id="22" name="Right Arrow 21"/>
            <p:cNvSpPr/>
            <p:nvPr/>
          </p:nvSpPr>
          <p:spPr bwMode="auto">
            <a:xfrm rot="10800000">
              <a:off x="3474566" y="3362705"/>
              <a:ext cx="2249714" cy="545792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>
              <a:off x="3873937" y="3362705"/>
              <a:ext cx="2249714" cy="545792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35822" y="3595789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General Message</a:t>
            </a:r>
            <a:endParaRPr lang="en-US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3468287" y="5249224"/>
            <a:ext cx="2649085" cy="545792"/>
            <a:chOff x="3474566" y="3362705"/>
            <a:chExt cx="2649085" cy="545792"/>
          </a:xfrm>
        </p:grpSpPr>
        <p:sp>
          <p:nvSpPr>
            <p:cNvPr id="29" name="Right Arrow 28"/>
            <p:cNvSpPr/>
            <p:nvPr/>
          </p:nvSpPr>
          <p:spPr bwMode="auto">
            <a:xfrm rot="10800000">
              <a:off x="3474566" y="3362705"/>
              <a:ext cx="2249714" cy="545792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ight Arrow 29"/>
            <p:cNvSpPr/>
            <p:nvPr/>
          </p:nvSpPr>
          <p:spPr bwMode="auto">
            <a:xfrm>
              <a:off x="3873937" y="3362705"/>
              <a:ext cx="2249714" cy="545792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35821" y="4951213"/>
            <a:ext cx="297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Renew / Renew Response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35822" y="5666511"/>
            <a:ext cx="256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Cancel / Cancel Response</a:t>
            </a:r>
            <a:endParaRPr lang="en-US" i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3435181" y="5965375"/>
            <a:ext cx="2649085" cy="545792"/>
            <a:chOff x="3474566" y="3362705"/>
            <a:chExt cx="2649085" cy="545792"/>
          </a:xfrm>
        </p:grpSpPr>
        <p:sp>
          <p:nvSpPr>
            <p:cNvPr id="37" name="Right Arrow 36"/>
            <p:cNvSpPr/>
            <p:nvPr/>
          </p:nvSpPr>
          <p:spPr bwMode="auto">
            <a:xfrm rot="10800000">
              <a:off x="3474566" y="3362705"/>
              <a:ext cx="2249714" cy="545792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3873937" y="3362705"/>
              <a:ext cx="2249714" cy="545792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ight Arrow 24"/>
          <p:cNvSpPr/>
          <p:nvPr/>
        </p:nvSpPr>
        <p:spPr bwMode="auto">
          <a:xfrm rot="10800000">
            <a:off x="3474565" y="1696735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5822" y="1361036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Overdue</a:t>
            </a:r>
            <a:endParaRPr lang="en-US" i="1" dirty="0"/>
          </a:p>
        </p:txBody>
      </p:sp>
      <p:sp>
        <p:nvSpPr>
          <p:cNvPr id="27" name="Right Arrow 26"/>
          <p:cNvSpPr/>
          <p:nvPr/>
        </p:nvSpPr>
        <p:spPr bwMode="auto">
          <a:xfrm rot="10800000">
            <a:off x="3476241" y="2420984"/>
            <a:ext cx="2249714" cy="54579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7498" y="2085285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Will Supply</a:t>
            </a:r>
            <a:endParaRPr lang="en-US" i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74565" y="4523776"/>
            <a:ext cx="2649085" cy="545792"/>
            <a:chOff x="3474566" y="3362705"/>
            <a:chExt cx="2649085" cy="545792"/>
          </a:xfrm>
        </p:grpSpPr>
        <p:sp>
          <p:nvSpPr>
            <p:cNvPr id="34" name="Right Arrow 33"/>
            <p:cNvSpPr/>
            <p:nvPr/>
          </p:nvSpPr>
          <p:spPr bwMode="auto">
            <a:xfrm rot="10800000">
              <a:off x="3474566" y="3362705"/>
              <a:ext cx="2249714" cy="545792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3873937" y="3362705"/>
              <a:ext cx="2249714" cy="545792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7620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746058" y="4277613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Recall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75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24" grpId="0"/>
      <p:bldP spid="31" grpId="0"/>
      <p:bldP spid="35" grpId="0"/>
      <p:bldP spid="25" grpId="0" animBg="1"/>
      <p:bldP spid="26" grpId="0"/>
      <p:bldP spid="27" grpId="0" animBg="1"/>
      <p:bldP spid="32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smtClean="0"/>
              <a:t>Peer-to-Peer Resource Sharing </a:t>
            </a:r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patron submits a resource request to his home </a:t>
            </a:r>
            <a:r>
              <a:rPr lang="en-US" dirty="0" smtClean="0"/>
              <a:t>   institution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home </a:t>
            </a:r>
            <a:r>
              <a:rPr lang="en-US" dirty="0" smtClean="0"/>
              <a:t>institution automatically </a:t>
            </a:r>
            <a:r>
              <a:rPr lang="en-US" dirty="0"/>
              <a:t>locates the best potential supplier, </a:t>
            </a:r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/>
              <a:t>institution’s priorities </a:t>
            </a:r>
            <a:r>
              <a:rPr lang="en-US" dirty="0" smtClean="0"/>
              <a:t>and  considerations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home institution receives an item from the lending </a:t>
            </a:r>
            <a:r>
              <a:rPr lang="en-US" dirty="0" smtClean="0"/>
              <a:t>  library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lending library holds the patron’s home institution </a:t>
            </a:r>
            <a:r>
              <a:rPr lang="en-US" dirty="0" smtClean="0"/>
              <a:t>responsible for </a:t>
            </a:r>
            <a:r>
              <a:rPr lang="en-US" dirty="0"/>
              <a:t>the loaned resource.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home institution manages a standard loan lifecycle </a:t>
            </a: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smtClean="0"/>
              <a:t>requesting </a:t>
            </a:r>
            <a:r>
              <a:rPr lang="en-US" dirty="0"/>
              <a:t>patron, until the item is </a:t>
            </a:r>
            <a:r>
              <a:rPr lang="en-US" dirty="0" smtClean="0"/>
              <a:t>eventually returned </a:t>
            </a:r>
            <a:r>
              <a:rPr lang="en-US" dirty="0"/>
              <a:t>and sent </a:t>
            </a:r>
            <a:r>
              <a:rPr lang="en-US" dirty="0" smtClean="0"/>
              <a:t>back </a:t>
            </a:r>
            <a:r>
              <a:rPr lang="en-US" dirty="0"/>
              <a:t>to the lending library.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Resource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How does it look in Alma?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Walk-In Patrons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Walk-in </a:t>
            </a:r>
            <a:r>
              <a:rPr lang="en-US" dirty="0" smtClean="0"/>
              <a:t>Patrons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43818" y="1135098"/>
            <a:ext cx="7954173" cy="4886190"/>
          </a:xfrm>
          <a:prstGeom prst="roundRect">
            <a:avLst>
              <a:gd name="adj" fmla="val 5791"/>
            </a:avLst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55576" y="1268760"/>
            <a:ext cx="7721732" cy="4608512"/>
          </a:xfrm>
          <a:prstGeom prst="roundRect">
            <a:avLst>
              <a:gd name="adj" fmla="val 5480"/>
            </a:avLst>
          </a:prstGeom>
          <a:gradFill flip="none" rotWithShape="1">
            <a:gsLst>
              <a:gs pos="14000">
                <a:srgbClr val="FFFF93">
                  <a:alpha val="58000"/>
                </a:srgbClr>
              </a:gs>
              <a:gs pos="58000">
                <a:schemeClr val="bg2">
                  <a:lumMod val="20000"/>
                  <a:lumOff val="8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5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584" y="1454510"/>
            <a:ext cx="7649724" cy="924644"/>
          </a:xfrm>
        </p:spPr>
        <p:txBody>
          <a:bodyPr/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Patron of Institution B wants to get services at a Institution A desk, for an Institution A resource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34535" y="3052238"/>
            <a:ext cx="2361801" cy="1600898"/>
            <a:chOff x="4946503" y="3052238"/>
            <a:chExt cx="2361801" cy="1600898"/>
          </a:xfrm>
        </p:grpSpPr>
        <p:grpSp>
          <p:nvGrpSpPr>
            <p:cNvPr id="15" name="Group 14"/>
            <p:cNvGrpSpPr/>
            <p:nvPr/>
          </p:nvGrpSpPr>
          <p:grpSpPr>
            <a:xfrm>
              <a:off x="5201314" y="3052238"/>
              <a:ext cx="1666025" cy="1512167"/>
              <a:chOff x="5201314" y="3052238"/>
              <a:chExt cx="1666025" cy="1512167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 rot="5400000">
                <a:off x="5278243" y="2975309"/>
                <a:ext cx="1512167" cy="1666025"/>
              </a:xfrm>
              <a:prstGeom prst="roundRect">
                <a:avLst>
                  <a:gd name="adj" fmla="val 10987"/>
                </a:avLst>
              </a:prstGeom>
              <a:gradFill flip="none" rotWithShape="1">
                <a:gsLst>
                  <a:gs pos="0">
                    <a:srgbClr val="8C64BC">
                      <a:shade val="30000"/>
                      <a:satMod val="115000"/>
                    </a:srgbClr>
                  </a:gs>
                  <a:gs pos="50000">
                    <a:srgbClr val="8C64BC">
                      <a:shade val="67500"/>
                      <a:satMod val="115000"/>
                    </a:srgbClr>
                  </a:gs>
                  <a:gs pos="100000">
                    <a:srgbClr val="8C64B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762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4409" y="3202473"/>
                <a:ext cx="871807" cy="862011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946503" y="3729806"/>
              <a:ext cx="2361801" cy="923330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55775" y="2309419"/>
            <a:ext cx="4068745" cy="893058"/>
            <a:chOff x="2555775" y="2309419"/>
            <a:chExt cx="4068745" cy="893058"/>
          </a:xfrm>
        </p:grpSpPr>
        <p:cxnSp>
          <p:nvCxnSpPr>
            <p:cNvPr id="20" name="Elbow Connector 19"/>
            <p:cNvCxnSpPr/>
            <p:nvPr/>
          </p:nvCxnSpPr>
          <p:spPr bwMode="auto">
            <a:xfrm rot="16200000" flipH="1" flipV="1">
              <a:off x="4495330" y="1073286"/>
              <a:ext cx="189636" cy="4068745"/>
            </a:xfrm>
            <a:prstGeom prst="bentConnector3">
              <a:avLst>
                <a:gd name="adj1" fmla="val -380409"/>
              </a:avLst>
            </a:prstGeom>
            <a:noFill/>
            <a:ln w="28575" cap="flat" cmpd="sng" algn="ctr">
              <a:solidFill>
                <a:srgbClr val="595959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3690949" y="2309419"/>
              <a:ext cx="17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Lookup/Search</a:t>
              </a:r>
              <a:endParaRPr lang="en-US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07704" y="3052238"/>
            <a:ext cx="2361801" cy="1600898"/>
            <a:chOff x="2183414" y="3052238"/>
            <a:chExt cx="2361801" cy="1600898"/>
          </a:xfrm>
        </p:grpSpPr>
        <p:sp>
          <p:nvSpPr>
            <p:cNvPr id="7" name="Rounded Rectangle 6"/>
            <p:cNvSpPr/>
            <p:nvPr/>
          </p:nvSpPr>
          <p:spPr bwMode="auto">
            <a:xfrm rot="5400000">
              <a:off x="2609003" y="2986689"/>
              <a:ext cx="1512167" cy="1643265"/>
            </a:xfrm>
            <a:prstGeom prst="roundRect">
              <a:avLst>
                <a:gd name="adj" fmla="val 10987"/>
              </a:avLst>
            </a:prstGeom>
            <a:gradFill flip="none" rotWithShape="1">
              <a:gsLst>
                <a:gs pos="0">
                  <a:srgbClr val="8C64BC">
                    <a:shade val="30000"/>
                    <a:satMod val="115000"/>
                  </a:srgbClr>
                </a:gs>
                <a:gs pos="50000">
                  <a:srgbClr val="8C64BC">
                    <a:shade val="67500"/>
                    <a:satMod val="115000"/>
                  </a:srgbClr>
                </a:gs>
                <a:gs pos="100000">
                  <a:srgbClr val="8C64B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721" y="3202473"/>
              <a:ext cx="871807" cy="862011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183414" y="3729806"/>
              <a:ext cx="2361801" cy="923330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01699" y="4064483"/>
            <a:ext cx="1524000" cy="948693"/>
            <a:chOff x="3901699" y="4064483"/>
            <a:chExt cx="1524000" cy="948693"/>
          </a:xfrm>
        </p:grpSpPr>
        <p:sp>
          <p:nvSpPr>
            <p:cNvPr id="17" name="Right Arrow 16"/>
            <p:cNvSpPr/>
            <p:nvPr/>
          </p:nvSpPr>
          <p:spPr bwMode="auto">
            <a:xfrm rot="10800000" flipH="1">
              <a:off x="4211961" y="4064483"/>
              <a:ext cx="965030" cy="352238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01699" y="4348969"/>
              <a:ext cx="1524000" cy="664207"/>
            </a:xfrm>
            <a:prstGeom prst="round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Service</a:t>
              </a:r>
            </a:p>
            <a:p>
              <a:pPr algn="ctr"/>
              <a:r>
                <a:rPr lang="en-US" sz="1400" b="1" dirty="0" smtClean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Patrons of</a:t>
              </a:r>
              <a:endParaRPr lang="en-US" sz="14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84104" y="2850920"/>
            <a:ext cx="1524000" cy="930318"/>
            <a:chOff x="3984104" y="2850920"/>
            <a:chExt cx="1524000" cy="930318"/>
          </a:xfrm>
        </p:grpSpPr>
        <p:sp>
          <p:nvSpPr>
            <p:cNvPr id="18" name="Right Arrow 17"/>
            <p:cNvSpPr/>
            <p:nvPr/>
          </p:nvSpPr>
          <p:spPr bwMode="auto">
            <a:xfrm flipH="1">
              <a:off x="4211960" y="3429000"/>
              <a:ext cx="965030" cy="352238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84104" y="2850920"/>
              <a:ext cx="1524000" cy="572032"/>
            </a:xfrm>
            <a:prstGeom prst="round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Share</a:t>
              </a:r>
            </a:p>
            <a:p>
              <a:pPr algn="ctr"/>
              <a:r>
                <a:rPr lang="en-US" sz="1400" b="1" dirty="0" smtClean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Patrons with</a:t>
              </a:r>
              <a:endParaRPr lang="en-US" sz="14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97705" y="3012840"/>
            <a:ext cx="1803595" cy="2069116"/>
            <a:chOff x="597705" y="3012840"/>
            <a:chExt cx="1803595" cy="2069116"/>
          </a:xfrm>
        </p:grpSpPr>
        <p:grpSp>
          <p:nvGrpSpPr>
            <p:cNvPr id="24" name="Group 23"/>
            <p:cNvGrpSpPr/>
            <p:nvPr/>
          </p:nvGrpSpPr>
          <p:grpSpPr>
            <a:xfrm>
              <a:off x="597705" y="3012840"/>
              <a:ext cx="1803595" cy="1574710"/>
              <a:chOff x="35496" y="1099324"/>
              <a:chExt cx="2668296" cy="2329676"/>
            </a:xfrm>
          </p:grpSpPr>
          <p:pic>
            <p:nvPicPr>
              <p:cNvPr id="25" name="Picture 2" descr="http://onlinelibrary.wiley.com/store/10.1111/(ISSN)2044-8295/asset/homepages/library.jpg?v=1&amp;s=8ccce6a3dc93436c782fd1cbdd2220c4f5b682c8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1099324"/>
                <a:ext cx="2668296" cy="2088232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25"/>
              <p:cNvGrpSpPr>
                <a:grpSpLocks noChangeAspect="1"/>
              </p:cNvGrpSpPr>
              <p:nvPr/>
            </p:nvGrpSpPr>
            <p:grpSpPr bwMode="auto">
              <a:xfrm>
                <a:off x="761822" y="1655941"/>
                <a:ext cx="1498798" cy="1663581"/>
                <a:chOff x="2063" y="2229"/>
                <a:chExt cx="1237" cy="1373"/>
              </a:xfrm>
            </p:grpSpPr>
            <p:sp>
              <p:nvSpPr>
                <p:cNvPr id="28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063" y="2229"/>
                  <a:ext cx="1237" cy="1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6"/>
                <p:cNvSpPr>
                  <a:spLocks noEditPoints="1"/>
                </p:cNvSpPr>
                <p:nvPr/>
              </p:nvSpPr>
              <p:spPr bwMode="auto">
                <a:xfrm>
                  <a:off x="2063" y="2229"/>
                  <a:ext cx="1237" cy="1373"/>
                </a:xfrm>
                <a:custGeom>
                  <a:avLst/>
                  <a:gdLst>
                    <a:gd name="T0" fmla="*/ 1180 w 1237"/>
                    <a:gd name="T1" fmla="*/ 546 h 1373"/>
                    <a:gd name="T2" fmla="*/ 1233 w 1237"/>
                    <a:gd name="T3" fmla="*/ 502 h 1373"/>
                    <a:gd name="T4" fmla="*/ 1099 w 1237"/>
                    <a:gd name="T5" fmla="*/ 479 h 1373"/>
                    <a:gd name="T6" fmla="*/ 682 w 1237"/>
                    <a:gd name="T7" fmla="*/ 435 h 1373"/>
                    <a:gd name="T8" fmla="*/ 639 w 1237"/>
                    <a:gd name="T9" fmla="*/ 434 h 1373"/>
                    <a:gd name="T10" fmla="*/ 617 w 1237"/>
                    <a:gd name="T11" fmla="*/ 387 h 1373"/>
                    <a:gd name="T12" fmla="*/ 609 w 1237"/>
                    <a:gd name="T13" fmla="*/ 347 h 1373"/>
                    <a:gd name="T14" fmla="*/ 603 w 1237"/>
                    <a:gd name="T15" fmla="*/ 290 h 1373"/>
                    <a:gd name="T16" fmla="*/ 543 w 1237"/>
                    <a:gd name="T17" fmla="*/ 247 h 1373"/>
                    <a:gd name="T18" fmla="*/ 571 w 1237"/>
                    <a:gd name="T19" fmla="*/ 174 h 1373"/>
                    <a:gd name="T20" fmla="*/ 588 w 1237"/>
                    <a:gd name="T21" fmla="*/ 144 h 1373"/>
                    <a:gd name="T22" fmla="*/ 604 w 1237"/>
                    <a:gd name="T23" fmla="*/ 133 h 1373"/>
                    <a:gd name="T24" fmla="*/ 611 w 1237"/>
                    <a:gd name="T25" fmla="*/ 80 h 1373"/>
                    <a:gd name="T26" fmla="*/ 531 w 1237"/>
                    <a:gd name="T27" fmla="*/ 3 h 1373"/>
                    <a:gd name="T28" fmla="*/ 448 w 1237"/>
                    <a:gd name="T29" fmla="*/ 13 h 1373"/>
                    <a:gd name="T30" fmla="*/ 384 w 1237"/>
                    <a:gd name="T31" fmla="*/ 100 h 1373"/>
                    <a:gd name="T32" fmla="*/ 390 w 1237"/>
                    <a:gd name="T33" fmla="*/ 170 h 1373"/>
                    <a:gd name="T34" fmla="*/ 266 w 1237"/>
                    <a:gd name="T35" fmla="*/ 244 h 1373"/>
                    <a:gd name="T36" fmla="*/ 217 w 1237"/>
                    <a:gd name="T37" fmla="*/ 308 h 1373"/>
                    <a:gd name="T38" fmla="*/ 208 w 1237"/>
                    <a:gd name="T39" fmla="*/ 509 h 1373"/>
                    <a:gd name="T40" fmla="*/ 94 w 1237"/>
                    <a:gd name="T41" fmla="*/ 487 h 1373"/>
                    <a:gd name="T42" fmla="*/ 73 w 1237"/>
                    <a:gd name="T43" fmla="*/ 545 h 1373"/>
                    <a:gd name="T44" fmla="*/ 0 w 1237"/>
                    <a:gd name="T45" fmla="*/ 1270 h 1373"/>
                    <a:gd name="T46" fmla="*/ 192 w 1237"/>
                    <a:gd name="T47" fmla="*/ 862 h 1373"/>
                    <a:gd name="T48" fmla="*/ 323 w 1237"/>
                    <a:gd name="T49" fmla="*/ 901 h 1373"/>
                    <a:gd name="T50" fmla="*/ 491 w 1237"/>
                    <a:gd name="T51" fmla="*/ 1233 h 1373"/>
                    <a:gd name="T52" fmla="*/ 524 w 1237"/>
                    <a:gd name="T53" fmla="*/ 914 h 1373"/>
                    <a:gd name="T54" fmla="*/ 604 w 1237"/>
                    <a:gd name="T55" fmla="*/ 1103 h 1373"/>
                    <a:gd name="T56" fmla="*/ 548 w 1237"/>
                    <a:gd name="T57" fmla="*/ 1165 h 1373"/>
                    <a:gd name="T58" fmla="*/ 565 w 1237"/>
                    <a:gd name="T59" fmla="*/ 1138 h 1373"/>
                    <a:gd name="T60" fmla="*/ 669 w 1237"/>
                    <a:gd name="T61" fmla="*/ 1132 h 1373"/>
                    <a:gd name="T62" fmla="*/ 789 w 1237"/>
                    <a:gd name="T63" fmla="*/ 1317 h 1373"/>
                    <a:gd name="T64" fmla="*/ 825 w 1237"/>
                    <a:gd name="T65" fmla="*/ 1238 h 1373"/>
                    <a:gd name="T66" fmla="*/ 882 w 1237"/>
                    <a:gd name="T67" fmla="*/ 1224 h 1373"/>
                    <a:gd name="T68" fmla="*/ 962 w 1237"/>
                    <a:gd name="T69" fmla="*/ 1212 h 1373"/>
                    <a:gd name="T70" fmla="*/ 973 w 1237"/>
                    <a:gd name="T71" fmla="*/ 1186 h 1373"/>
                    <a:gd name="T72" fmla="*/ 953 w 1237"/>
                    <a:gd name="T73" fmla="*/ 1169 h 1373"/>
                    <a:gd name="T74" fmla="*/ 892 w 1237"/>
                    <a:gd name="T75" fmla="*/ 1138 h 1373"/>
                    <a:gd name="T76" fmla="*/ 1100 w 1237"/>
                    <a:gd name="T77" fmla="*/ 1180 h 1373"/>
                    <a:gd name="T78" fmla="*/ 1103 w 1237"/>
                    <a:gd name="T79" fmla="*/ 1193 h 1373"/>
                    <a:gd name="T80" fmla="*/ 1129 w 1237"/>
                    <a:gd name="T81" fmla="*/ 1183 h 1373"/>
                    <a:gd name="T82" fmla="*/ 1118 w 1237"/>
                    <a:gd name="T83" fmla="*/ 1140 h 1373"/>
                    <a:gd name="T84" fmla="*/ 1060 w 1237"/>
                    <a:gd name="T85" fmla="*/ 1066 h 1373"/>
                    <a:gd name="T86" fmla="*/ 1161 w 1237"/>
                    <a:gd name="T87" fmla="*/ 1006 h 1373"/>
                    <a:gd name="T88" fmla="*/ 1162 w 1237"/>
                    <a:gd name="T89" fmla="*/ 969 h 1373"/>
                    <a:gd name="T90" fmla="*/ 1126 w 1237"/>
                    <a:gd name="T91" fmla="*/ 981 h 1373"/>
                    <a:gd name="T92" fmla="*/ 1066 w 1237"/>
                    <a:gd name="T93" fmla="*/ 982 h 1373"/>
                    <a:gd name="T94" fmla="*/ 998 w 1237"/>
                    <a:gd name="T95" fmla="*/ 969 h 1373"/>
                    <a:gd name="T96" fmla="*/ 955 w 1237"/>
                    <a:gd name="T97" fmla="*/ 953 h 1373"/>
                    <a:gd name="T98" fmla="*/ 940 w 1237"/>
                    <a:gd name="T99" fmla="*/ 869 h 1373"/>
                    <a:gd name="T100" fmla="*/ 902 w 1237"/>
                    <a:gd name="T101" fmla="*/ 569 h 1373"/>
                    <a:gd name="T102" fmla="*/ 108 w 1237"/>
                    <a:gd name="T103" fmla="*/ 549 h 1373"/>
                    <a:gd name="T104" fmla="*/ 97 w 1237"/>
                    <a:gd name="T105" fmla="*/ 520 h 1373"/>
                    <a:gd name="T106" fmla="*/ 190 w 1237"/>
                    <a:gd name="T107" fmla="*/ 543 h 1373"/>
                    <a:gd name="T108" fmla="*/ 210 w 1237"/>
                    <a:gd name="T109" fmla="*/ 821 h 1373"/>
                    <a:gd name="T110" fmla="*/ 176 w 1237"/>
                    <a:gd name="T111" fmla="*/ 769 h 1373"/>
                    <a:gd name="T112" fmla="*/ 218 w 1237"/>
                    <a:gd name="T113" fmla="*/ 779 h 1373"/>
                    <a:gd name="T114" fmla="*/ 796 w 1237"/>
                    <a:gd name="T115" fmla="*/ 658 h 1373"/>
                    <a:gd name="T116" fmla="*/ 752 w 1237"/>
                    <a:gd name="T117" fmla="*/ 597 h 1373"/>
                    <a:gd name="T118" fmla="*/ 830 w 1237"/>
                    <a:gd name="T119" fmla="*/ 988 h 1373"/>
                    <a:gd name="T120" fmla="*/ 902 w 1237"/>
                    <a:gd name="T121" fmla="*/ 1032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37" h="1373">
                      <a:moveTo>
                        <a:pt x="930" y="569"/>
                      </a:moveTo>
                      <a:lnTo>
                        <a:pt x="930" y="569"/>
                      </a:lnTo>
                      <a:lnTo>
                        <a:pt x="1015" y="564"/>
                      </a:lnTo>
                      <a:lnTo>
                        <a:pt x="1058" y="562"/>
                      </a:lnTo>
                      <a:lnTo>
                        <a:pt x="1095" y="559"/>
                      </a:lnTo>
                      <a:lnTo>
                        <a:pt x="1095" y="559"/>
                      </a:lnTo>
                      <a:lnTo>
                        <a:pt x="1112" y="557"/>
                      </a:lnTo>
                      <a:lnTo>
                        <a:pt x="1134" y="554"/>
                      </a:lnTo>
                      <a:lnTo>
                        <a:pt x="1180" y="546"/>
                      </a:lnTo>
                      <a:lnTo>
                        <a:pt x="1235" y="535"/>
                      </a:lnTo>
                      <a:lnTo>
                        <a:pt x="1235" y="535"/>
                      </a:lnTo>
                      <a:lnTo>
                        <a:pt x="1237" y="524"/>
                      </a:lnTo>
                      <a:lnTo>
                        <a:pt x="1237" y="514"/>
                      </a:lnTo>
                      <a:lnTo>
                        <a:pt x="1237" y="510"/>
                      </a:lnTo>
                      <a:lnTo>
                        <a:pt x="1236" y="506"/>
                      </a:lnTo>
                      <a:lnTo>
                        <a:pt x="1236" y="506"/>
                      </a:lnTo>
                      <a:lnTo>
                        <a:pt x="1235" y="504"/>
                      </a:lnTo>
                      <a:lnTo>
                        <a:pt x="1233" y="502"/>
                      </a:lnTo>
                      <a:lnTo>
                        <a:pt x="1227" y="499"/>
                      </a:lnTo>
                      <a:lnTo>
                        <a:pt x="1217" y="494"/>
                      </a:lnTo>
                      <a:lnTo>
                        <a:pt x="1206" y="490"/>
                      </a:lnTo>
                      <a:lnTo>
                        <a:pt x="1193" y="487"/>
                      </a:lnTo>
                      <a:lnTo>
                        <a:pt x="1178" y="484"/>
                      </a:lnTo>
                      <a:lnTo>
                        <a:pt x="1164" y="482"/>
                      </a:lnTo>
                      <a:lnTo>
                        <a:pt x="1149" y="481"/>
                      </a:lnTo>
                      <a:lnTo>
                        <a:pt x="1149" y="481"/>
                      </a:lnTo>
                      <a:lnTo>
                        <a:pt x="1099" y="479"/>
                      </a:lnTo>
                      <a:lnTo>
                        <a:pt x="1024" y="476"/>
                      </a:lnTo>
                      <a:lnTo>
                        <a:pt x="926" y="474"/>
                      </a:lnTo>
                      <a:lnTo>
                        <a:pt x="967" y="350"/>
                      </a:lnTo>
                      <a:lnTo>
                        <a:pt x="961" y="341"/>
                      </a:lnTo>
                      <a:lnTo>
                        <a:pt x="728" y="325"/>
                      </a:lnTo>
                      <a:lnTo>
                        <a:pt x="724" y="328"/>
                      </a:lnTo>
                      <a:lnTo>
                        <a:pt x="688" y="438"/>
                      </a:lnTo>
                      <a:lnTo>
                        <a:pt x="688" y="438"/>
                      </a:lnTo>
                      <a:lnTo>
                        <a:pt x="682" y="435"/>
                      </a:lnTo>
                      <a:lnTo>
                        <a:pt x="677" y="433"/>
                      </a:lnTo>
                      <a:lnTo>
                        <a:pt x="672" y="431"/>
                      </a:lnTo>
                      <a:lnTo>
                        <a:pt x="672" y="431"/>
                      </a:lnTo>
                      <a:lnTo>
                        <a:pt x="668" y="431"/>
                      </a:lnTo>
                      <a:lnTo>
                        <a:pt x="664" y="432"/>
                      </a:lnTo>
                      <a:lnTo>
                        <a:pt x="654" y="435"/>
                      </a:lnTo>
                      <a:lnTo>
                        <a:pt x="641" y="440"/>
                      </a:lnTo>
                      <a:lnTo>
                        <a:pt x="641" y="440"/>
                      </a:lnTo>
                      <a:lnTo>
                        <a:pt x="639" y="434"/>
                      </a:lnTo>
                      <a:lnTo>
                        <a:pt x="634" y="420"/>
                      </a:lnTo>
                      <a:lnTo>
                        <a:pt x="634" y="420"/>
                      </a:lnTo>
                      <a:lnTo>
                        <a:pt x="632" y="413"/>
                      </a:lnTo>
                      <a:lnTo>
                        <a:pt x="629" y="406"/>
                      </a:lnTo>
                      <a:lnTo>
                        <a:pt x="625" y="399"/>
                      </a:lnTo>
                      <a:lnTo>
                        <a:pt x="620" y="392"/>
                      </a:lnTo>
                      <a:lnTo>
                        <a:pt x="620" y="392"/>
                      </a:lnTo>
                      <a:lnTo>
                        <a:pt x="618" y="390"/>
                      </a:lnTo>
                      <a:lnTo>
                        <a:pt x="617" y="387"/>
                      </a:lnTo>
                      <a:lnTo>
                        <a:pt x="616" y="382"/>
                      </a:lnTo>
                      <a:lnTo>
                        <a:pt x="616" y="376"/>
                      </a:lnTo>
                      <a:lnTo>
                        <a:pt x="616" y="370"/>
                      </a:lnTo>
                      <a:lnTo>
                        <a:pt x="616" y="370"/>
                      </a:lnTo>
                      <a:lnTo>
                        <a:pt x="615" y="365"/>
                      </a:lnTo>
                      <a:lnTo>
                        <a:pt x="614" y="359"/>
                      </a:lnTo>
                      <a:lnTo>
                        <a:pt x="612" y="353"/>
                      </a:lnTo>
                      <a:lnTo>
                        <a:pt x="609" y="347"/>
                      </a:lnTo>
                      <a:lnTo>
                        <a:pt x="609" y="347"/>
                      </a:lnTo>
                      <a:lnTo>
                        <a:pt x="607" y="344"/>
                      </a:lnTo>
                      <a:lnTo>
                        <a:pt x="607" y="340"/>
                      </a:lnTo>
                      <a:lnTo>
                        <a:pt x="607" y="332"/>
                      </a:lnTo>
                      <a:lnTo>
                        <a:pt x="609" y="321"/>
                      </a:lnTo>
                      <a:lnTo>
                        <a:pt x="609" y="315"/>
                      </a:lnTo>
                      <a:lnTo>
                        <a:pt x="608" y="310"/>
                      </a:lnTo>
                      <a:lnTo>
                        <a:pt x="608" y="310"/>
                      </a:lnTo>
                      <a:lnTo>
                        <a:pt x="606" y="299"/>
                      </a:lnTo>
                      <a:lnTo>
                        <a:pt x="603" y="290"/>
                      </a:lnTo>
                      <a:lnTo>
                        <a:pt x="598" y="283"/>
                      </a:lnTo>
                      <a:lnTo>
                        <a:pt x="592" y="278"/>
                      </a:lnTo>
                      <a:lnTo>
                        <a:pt x="592" y="278"/>
                      </a:lnTo>
                      <a:lnTo>
                        <a:pt x="588" y="275"/>
                      </a:lnTo>
                      <a:lnTo>
                        <a:pt x="581" y="271"/>
                      </a:lnTo>
                      <a:lnTo>
                        <a:pt x="563" y="264"/>
                      </a:lnTo>
                      <a:lnTo>
                        <a:pt x="540" y="255"/>
                      </a:lnTo>
                      <a:lnTo>
                        <a:pt x="540" y="255"/>
                      </a:lnTo>
                      <a:lnTo>
                        <a:pt x="543" y="247"/>
                      </a:lnTo>
                      <a:lnTo>
                        <a:pt x="548" y="235"/>
                      </a:lnTo>
                      <a:lnTo>
                        <a:pt x="548" y="235"/>
                      </a:lnTo>
                      <a:lnTo>
                        <a:pt x="564" y="204"/>
                      </a:lnTo>
                      <a:lnTo>
                        <a:pt x="564" y="204"/>
                      </a:lnTo>
                      <a:lnTo>
                        <a:pt x="569" y="196"/>
                      </a:lnTo>
                      <a:lnTo>
                        <a:pt x="570" y="188"/>
                      </a:lnTo>
                      <a:lnTo>
                        <a:pt x="571" y="177"/>
                      </a:lnTo>
                      <a:lnTo>
                        <a:pt x="571" y="177"/>
                      </a:lnTo>
                      <a:lnTo>
                        <a:pt x="571" y="174"/>
                      </a:lnTo>
                      <a:lnTo>
                        <a:pt x="572" y="172"/>
                      </a:lnTo>
                      <a:lnTo>
                        <a:pt x="575" y="170"/>
                      </a:lnTo>
                      <a:lnTo>
                        <a:pt x="579" y="169"/>
                      </a:lnTo>
                      <a:lnTo>
                        <a:pt x="582" y="167"/>
                      </a:lnTo>
                      <a:lnTo>
                        <a:pt x="582" y="167"/>
                      </a:lnTo>
                      <a:lnTo>
                        <a:pt x="584" y="164"/>
                      </a:lnTo>
                      <a:lnTo>
                        <a:pt x="586" y="158"/>
                      </a:lnTo>
                      <a:lnTo>
                        <a:pt x="588" y="144"/>
                      </a:lnTo>
                      <a:lnTo>
                        <a:pt x="588" y="144"/>
                      </a:lnTo>
                      <a:lnTo>
                        <a:pt x="589" y="141"/>
                      </a:lnTo>
                      <a:lnTo>
                        <a:pt x="591" y="139"/>
                      </a:lnTo>
                      <a:lnTo>
                        <a:pt x="594" y="136"/>
                      </a:lnTo>
                      <a:lnTo>
                        <a:pt x="596" y="135"/>
                      </a:lnTo>
                      <a:lnTo>
                        <a:pt x="598" y="134"/>
                      </a:lnTo>
                      <a:lnTo>
                        <a:pt x="600" y="143"/>
                      </a:lnTo>
                      <a:lnTo>
                        <a:pt x="600" y="143"/>
                      </a:lnTo>
                      <a:lnTo>
                        <a:pt x="603" y="140"/>
                      </a:lnTo>
                      <a:lnTo>
                        <a:pt x="604" y="133"/>
                      </a:lnTo>
                      <a:lnTo>
                        <a:pt x="604" y="133"/>
                      </a:lnTo>
                      <a:lnTo>
                        <a:pt x="607" y="119"/>
                      </a:lnTo>
                      <a:lnTo>
                        <a:pt x="614" y="127"/>
                      </a:lnTo>
                      <a:lnTo>
                        <a:pt x="614" y="127"/>
                      </a:lnTo>
                      <a:lnTo>
                        <a:pt x="615" y="115"/>
                      </a:lnTo>
                      <a:lnTo>
                        <a:pt x="614" y="103"/>
                      </a:lnTo>
                      <a:lnTo>
                        <a:pt x="613" y="89"/>
                      </a:lnTo>
                      <a:lnTo>
                        <a:pt x="613" y="89"/>
                      </a:lnTo>
                      <a:lnTo>
                        <a:pt x="611" y="80"/>
                      </a:lnTo>
                      <a:lnTo>
                        <a:pt x="608" y="73"/>
                      </a:lnTo>
                      <a:lnTo>
                        <a:pt x="600" y="58"/>
                      </a:lnTo>
                      <a:lnTo>
                        <a:pt x="584" y="31"/>
                      </a:lnTo>
                      <a:lnTo>
                        <a:pt x="584" y="31"/>
                      </a:lnTo>
                      <a:lnTo>
                        <a:pt x="579" y="25"/>
                      </a:lnTo>
                      <a:lnTo>
                        <a:pt x="571" y="19"/>
                      </a:lnTo>
                      <a:lnTo>
                        <a:pt x="559" y="12"/>
                      </a:lnTo>
                      <a:lnTo>
                        <a:pt x="546" y="7"/>
                      </a:lnTo>
                      <a:lnTo>
                        <a:pt x="531" y="3"/>
                      </a:lnTo>
                      <a:lnTo>
                        <a:pt x="515" y="1"/>
                      </a:lnTo>
                      <a:lnTo>
                        <a:pt x="497" y="0"/>
                      </a:lnTo>
                      <a:lnTo>
                        <a:pt x="489" y="0"/>
                      </a:lnTo>
                      <a:lnTo>
                        <a:pt x="481" y="1"/>
                      </a:lnTo>
                      <a:lnTo>
                        <a:pt x="481" y="1"/>
                      </a:lnTo>
                      <a:lnTo>
                        <a:pt x="472" y="3"/>
                      </a:lnTo>
                      <a:lnTo>
                        <a:pt x="463" y="6"/>
                      </a:lnTo>
                      <a:lnTo>
                        <a:pt x="456" y="9"/>
                      </a:lnTo>
                      <a:lnTo>
                        <a:pt x="448" y="13"/>
                      </a:lnTo>
                      <a:lnTo>
                        <a:pt x="434" y="24"/>
                      </a:lnTo>
                      <a:lnTo>
                        <a:pt x="420" y="35"/>
                      </a:lnTo>
                      <a:lnTo>
                        <a:pt x="409" y="47"/>
                      </a:lnTo>
                      <a:lnTo>
                        <a:pt x="399" y="60"/>
                      </a:lnTo>
                      <a:lnTo>
                        <a:pt x="392" y="71"/>
                      </a:lnTo>
                      <a:lnTo>
                        <a:pt x="387" y="81"/>
                      </a:lnTo>
                      <a:lnTo>
                        <a:pt x="387" y="81"/>
                      </a:lnTo>
                      <a:lnTo>
                        <a:pt x="385" y="91"/>
                      </a:lnTo>
                      <a:lnTo>
                        <a:pt x="384" y="100"/>
                      </a:lnTo>
                      <a:lnTo>
                        <a:pt x="385" y="109"/>
                      </a:lnTo>
                      <a:lnTo>
                        <a:pt x="386" y="116"/>
                      </a:lnTo>
                      <a:lnTo>
                        <a:pt x="389" y="131"/>
                      </a:lnTo>
                      <a:lnTo>
                        <a:pt x="392" y="139"/>
                      </a:lnTo>
                      <a:lnTo>
                        <a:pt x="392" y="139"/>
                      </a:lnTo>
                      <a:lnTo>
                        <a:pt x="396" y="147"/>
                      </a:lnTo>
                      <a:lnTo>
                        <a:pt x="397" y="156"/>
                      </a:lnTo>
                      <a:lnTo>
                        <a:pt x="398" y="167"/>
                      </a:lnTo>
                      <a:lnTo>
                        <a:pt x="390" y="170"/>
                      </a:lnTo>
                      <a:lnTo>
                        <a:pt x="390" y="170"/>
                      </a:lnTo>
                      <a:lnTo>
                        <a:pt x="376" y="181"/>
                      </a:lnTo>
                      <a:lnTo>
                        <a:pt x="360" y="195"/>
                      </a:lnTo>
                      <a:lnTo>
                        <a:pt x="342" y="208"/>
                      </a:lnTo>
                      <a:lnTo>
                        <a:pt x="342" y="208"/>
                      </a:lnTo>
                      <a:lnTo>
                        <a:pt x="332" y="215"/>
                      </a:lnTo>
                      <a:lnTo>
                        <a:pt x="319" y="221"/>
                      </a:lnTo>
                      <a:lnTo>
                        <a:pt x="293" y="233"/>
                      </a:lnTo>
                      <a:lnTo>
                        <a:pt x="266" y="244"/>
                      </a:lnTo>
                      <a:lnTo>
                        <a:pt x="253" y="249"/>
                      </a:lnTo>
                      <a:lnTo>
                        <a:pt x="243" y="254"/>
                      </a:lnTo>
                      <a:lnTo>
                        <a:pt x="243" y="254"/>
                      </a:lnTo>
                      <a:lnTo>
                        <a:pt x="239" y="259"/>
                      </a:lnTo>
                      <a:lnTo>
                        <a:pt x="235" y="263"/>
                      </a:lnTo>
                      <a:lnTo>
                        <a:pt x="232" y="269"/>
                      </a:lnTo>
                      <a:lnTo>
                        <a:pt x="228" y="275"/>
                      </a:lnTo>
                      <a:lnTo>
                        <a:pt x="222" y="290"/>
                      </a:lnTo>
                      <a:lnTo>
                        <a:pt x="217" y="308"/>
                      </a:lnTo>
                      <a:lnTo>
                        <a:pt x="214" y="325"/>
                      </a:lnTo>
                      <a:lnTo>
                        <a:pt x="211" y="343"/>
                      </a:lnTo>
                      <a:lnTo>
                        <a:pt x="209" y="359"/>
                      </a:lnTo>
                      <a:lnTo>
                        <a:pt x="208" y="373"/>
                      </a:lnTo>
                      <a:lnTo>
                        <a:pt x="208" y="373"/>
                      </a:lnTo>
                      <a:lnTo>
                        <a:pt x="207" y="408"/>
                      </a:lnTo>
                      <a:lnTo>
                        <a:pt x="208" y="452"/>
                      </a:lnTo>
                      <a:lnTo>
                        <a:pt x="208" y="509"/>
                      </a:lnTo>
                      <a:lnTo>
                        <a:pt x="208" y="509"/>
                      </a:lnTo>
                      <a:lnTo>
                        <a:pt x="197" y="507"/>
                      </a:lnTo>
                      <a:lnTo>
                        <a:pt x="174" y="505"/>
                      </a:lnTo>
                      <a:lnTo>
                        <a:pt x="174" y="505"/>
                      </a:lnTo>
                      <a:lnTo>
                        <a:pt x="161" y="503"/>
                      </a:lnTo>
                      <a:lnTo>
                        <a:pt x="143" y="499"/>
                      </a:lnTo>
                      <a:lnTo>
                        <a:pt x="108" y="487"/>
                      </a:lnTo>
                      <a:lnTo>
                        <a:pt x="108" y="487"/>
                      </a:lnTo>
                      <a:lnTo>
                        <a:pt x="101" y="486"/>
                      </a:lnTo>
                      <a:lnTo>
                        <a:pt x="94" y="487"/>
                      </a:lnTo>
                      <a:lnTo>
                        <a:pt x="87" y="490"/>
                      </a:lnTo>
                      <a:lnTo>
                        <a:pt x="80" y="494"/>
                      </a:lnTo>
                      <a:lnTo>
                        <a:pt x="75" y="500"/>
                      </a:lnTo>
                      <a:lnTo>
                        <a:pt x="71" y="506"/>
                      </a:lnTo>
                      <a:lnTo>
                        <a:pt x="69" y="513"/>
                      </a:lnTo>
                      <a:lnTo>
                        <a:pt x="68" y="520"/>
                      </a:lnTo>
                      <a:lnTo>
                        <a:pt x="68" y="520"/>
                      </a:lnTo>
                      <a:lnTo>
                        <a:pt x="69" y="530"/>
                      </a:lnTo>
                      <a:lnTo>
                        <a:pt x="73" y="545"/>
                      </a:lnTo>
                      <a:lnTo>
                        <a:pt x="87" y="582"/>
                      </a:lnTo>
                      <a:lnTo>
                        <a:pt x="103" y="622"/>
                      </a:lnTo>
                      <a:lnTo>
                        <a:pt x="116" y="657"/>
                      </a:lnTo>
                      <a:lnTo>
                        <a:pt x="116" y="657"/>
                      </a:lnTo>
                      <a:lnTo>
                        <a:pt x="123" y="676"/>
                      </a:lnTo>
                      <a:lnTo>
                        <a:pt x="130" y="699"/>
                      </a:lnTo>
                      <a:lnTo>
                        <a:pt x="145" y="751"/>
                      </a:lnTo>
                      <a:lnTo>
                        <a:pt x="164" y="816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3" y="1274"/>
                      </a:lnTo>
                      <a:lnTo>
                        <a:pt x="6" y="1277"/>
                      </a:lnTo>
                      <a:lnTo>
                        <a:pt x="10" y="1279"/>
                      </a:lnTo>
                      <a:lnTo>
                        <a:pt x="10" y="1279"/>
                      </a:lnTo>
                      <a:lnTo>
                        <a:pt x="25" y="1282"/>
                      </a:lnTo>
                      <a:lnTo>
                        <a:pt x="170" y="859"/>
                      </a:lnTo>
                      <a:lnTo>
                        <a:pt x="192" y="862"/>
                      </a:lnTo>
                      <a:lnTo>
                        <a:pt x="192" y="862"/>
                      </a:lnTo>
                      <a:lnTo>
                        <a:pt x="201" y="869"/>
                      </a:lnTo>
                      <a:lnTo>
                        <a:pt x="213" y="880"/>
                      </a:lnTo>
                      <a:lnTo>
                        <a:pt x="213" y="880"/>
                      </a:lnTo>
                      <a:lnTo>
                        <a:pt x="216" y="880"/>
                      </a:lnTo>
                      <a:lnTo>
                        <a:pt x="220" y="881"/>
                      </a:lnTo>
                      <a:lnTo>
                        <a:pt x="233" y="882"/>
                      </a:lnTo>
                      <a:lnTo>
                        <a:pt x="248" y="882"/>
                      </a:lnTo>
                      <a:lnTo>
                        <a:pt x="248" y="902"/>
                      </a:lnTo>
                      <a:lnTo>
                        <a:pt x="323" y="901"/>
                      </a:lnTo>
                      <a:lnTo>
                        <a:pt x="405" y="917"/>
                      </a:lnTo>
                      <a:lnTo>
                        <a:pt x="275" y="1364"/>
                      </a:lnTo>
                      <a:lnTo>
                        <a:pt x="283" y="1371"/>
                      </a:lnTo>
                      <a:lnTo>
                        <a:pt x="298" y="1373"/>
                      </a:lnTo>
                      <a:lnTo>
                        <a:pt x="433" y="917"/>
                      </a:lnTo>
                      <a:lnTo>
                        <a:pt x="447" y="920"/>
                      </a:lnTo>
                      <a:lnTo>
                        <a:pt x="484" y="1230"/>
                      </a:lnTo>
                      <a:lnTo>
                        <a:pt x="484" y="1230"/>
                      </a:lnTo>
                      <a:lnTo>
                        <a:pt x="491" y="1233"/>
                      </a:lnTo>
                      <a:lnTo>
                        <a:pt x="497" y="1235"/>
                      </a:lnTo>
                      <a:lnTo>
                        <a:pt x="503" y="1235"/>
                      </a:lnTo>
                      <a:lnTo>
                        <a:pt x="503" y="1235"/>
                      </a:lnTo>
                      <a:lnTo>
                        <a:pt x="505" y="1235"/>
                      </a:lnTo>
                      <a:lnTo>
                        <a:pt x="506" y="1234"/>
                      </a:lnTo>
                      <a:lnTo>
                        <a:pt x="510" y="1230"/>
                      </a:lnTo>
                      <a:lnTo>
                        <a:pt x="513" y="1225"/>
                      </a:lnTo>
                      <a:lnTo>
                        <a:pt x="470" y="919"/>
                      </a:lnTo>
                      <a:lnTo>
                        <a:pt x="524" y="914"/>
                      </a:lnTo>
                      <a:lnTo>
                        <a:pt x="550" y="906"/>
                      </a:lnTo>
                      <a:lnTo>
                        <a:pt x="694" y="938"/>
                      </a:lnTo>
                      <a:lnTo>
                        <a:pt x="719" y="991"/>
                      </a:lnTo>
                      <a:lnTo>
                        <a:pt x="735" y="1087"/>
                      </a:lnTo>
                      <a:lnTo>
                        <a:pt x="735" y="1087"/>
                      </a:lnTo>
                      <a:lnTo>
                        <a:pt x="680" y="1092"/>
                      </a:lnTo>
                      <a:lnTo>
                        <a:pt x="631" y="1098"/>
                      </a:lnTo>
                      <a:lnTo>
                        <a:pt x="631" y="1098"/>
                      </a:lnTo>
                      <a:lnTo>
                        <a:pt x="604" y="1103"/>
                      </a:lnTo>
                      <a:lnTo>
                        <a:pt x="574" y="1110"/>
                      </a:lnTo>
                      <a:lnTo>
                        <a:pt x="541" y="1120"/>
                      </a:lnTo>
                      <a:lnTo>
                        <a:pt x="539" y="1144"/>
                      </a:lnTo>
                      <a:lnTo>
                        <a:pt x="552" y="1141"/>
                      </a:lnTo>
                      <a:lnTo>
                        <a:pt x="553" y="1155"/>
                      </a:lnTo>
                      <a:lnTo>
                        <a:pt x="544" y="1160"/>
                      </a:lnTo>
                      <a:lnTo>
                        <a:pt x="543" y="1163"/>
                      </a:lnTo>
                      <a:lnTo>
                        <a:pt x="543" y="1163"/>
                      </a:lnTo>
                      <a:lnTo>
                        <a:pt x="548" y="1165"/>
                      </a:lnTo>
                      <a:lnTo>
                        <a:pt x="554" y="1166"/>
                      </a:lnTo>
                      <a:lnTo>
                        <a:pt x="561" y="1166"/>
                      </a:lnTo>
                      <a:lnTo>
                        <a:pt x="561" y="1166"/>
                      </a:lnTo>
                      <a:lnTo>
                        <a:pt x="570" y="1165"/>
                      </a:lnTo>
                      <a:lnTo>
                        <a:pt x="576" y="1163"/>
                      </a:lnTo>
                      <a:lnTo>
                        <a:pt x="581" y="1161"/>
                      </a:lnTo>
                      <a:lnTo>
                        <a:pt x="581" y="1156"/>
                      </a:lnTo>
                      <a:lnTo>
                        <a:pt x="565" y="1153"/>
                      </a:lnTo>
                      <a:lnTo>
                        <a:pt x="565" y="1138"/>
                      </a:lnTo>
                      <a:lnTo>
                        <a:pt x="565" y="1138"/>
                      </a:lnTo>
                      <a:lnTo>
                        <a:pt x="575" y="1136"/>
                      </a:lnTo>
                      <a:lnTo>
                        <a:pt x="595" y="1132"/>
                      </a:lnTo>
                      <a:lnTo>
                        <a:pt x="609" y="1131"/>
                      </a:lnTo>
                      <a:lnTo>
                        <a:pt x="623" y="1129"/>
                      </a:lnTo>
                      <a:lnTo>
                        <a:pt x="638" y="1129"/>
                      </a:lnTo>
                      <a:lnTo>
                        <a:pt x="650" y="1130"/>
                      </a:lnTo>
                      <a:lnTo>
                        <a:pt x="650" y="1130"/>
                      </a:lnTo>
                      <a:lnTo>
                        <a:pt x="669" y="1132"/>
                      </a:lnTo>
                      <a:lnTo>
                        <a:pt x="694" y="1133"/>
                      </a:lnTo>
                      <a:lnTo>
                        <a:pt x="744" y="1133"/>
                      </a:lnTo>
                      <a:lnTo>
                        <a:pt x="745" y="1139"/>
                      </a:lnTo>
                      <a:lnTo>
                        <a:pt x="774" y="1312"/>
                      </a:lnTo>
                      <a:lnTo>
                        <a:pt x="774" y="1312"/>
                      </a:lnTo>
                      <a:lnTo>
                        <a:pt x="779" y="1315"/>
                      </a:lnTo>
                      <a:lnTo>
                        <a:pt x="784" y="1317"/>
                      </a:lnTo>
                      <a:lnTo>
                        <a:pt x="789" y="1317"/>
                      </a:lnTo>
                      <a:lnTo>
                        <a:pt x="789" y="1317"/>
                      </a:lnTo>
                      <a:lnTo>
                        <a:pt x="792" y="1317"/>
                      </a:lnTo>
                      <a:lnTo>
                        <a:pt x="794" y="1315"/>
                      </a:lnTo>
                      <a:lnTo>
                        <a:pt x="797" y="1312"/>
                      </a:lnTo>
                      <a:lnTo>
                        <a:pt x="799" y="1308"/>
                      </a:lnTo>
                      <a:lnTo>
                        <a:pt x="799" y="1306"/>
                      </a:lnTo>
                      <a:lnTo>
                        <a:pt x="788" y="1238"/>
                      </a:lnTo>
                      <a:lnTo>
                        <a:pt x="788" y="1238"/>
                      </a:lnTo>
                      <a:lnTo>
                        <a:pt x="801" y="1238"/>
                      </a:lnTo>
                      <a:lnTo>
                        <a:pt x="825" y="1238"/>
                      </a:lnTo>
                      <a:lnTo>
                        <a:pt x="825" y="1238"/>
                      </a:lnTo>
                      <a:lnTo>
                        <a:pt x="836" y="1237"/>
                      </a:lnTo>
                      <a:lnTo>
                        <a:pt x="849" y="1235"/>
                      </a:lnTo>
                      <a:lnTo>
                        <a:pt x="861" y="1233"/>
                      </a:lnTo>
                      <a:lnTo>
                        <a:pt x="861" y="1225"/>
                      </a:lnTo>
                      <a:lnTo>
                        <a:pt x="861" y="1225"/>
                      </a:lnTo>
                      <a:lnTo>
                        <a:pt x="868" y="1224"/>
                      </a:lnTo>
                      <a:lnTo>
                        <a:pt x="874" y="1223"/>
                      </a:lnTo>
                      <a:lnTo>
                        <a:pt x="882" y="1224"/>
                      </a:lnTo>
                      <a:lnTo>
                        <a:pt x="882" y="1224"/>
                      </a:lnTo>
                      <a:lnTo>
                        <a:pt x="891" y="1225"/>
                      </a:lnTo>
                      <a:lnTo>
                        <a:pt x="903" y="1227"/>
                      </a:lnTo>
                      <a:lnTo>
                        <a:pt x="917" y="1227"/>
                      </a:lnTo>
                      <a:lnTo>
                        <a:pt x="930" y="1226"/>
                      </a:lnTo>
                      <a:lnTo>
                        <a:pt x="930" y="1226"/>
                      </a:lnTo>
                      <a:lnTo>
                        <a:pt x="937" y="1224"/>
                      </a:lnTo>
                      <a:lnTo>
                        <a:pt x="946" y="1221"/>
                      </a:lnTo>
                      <a:lnTo>
                        <a:pt x="962" y="1212"/>
                      </a:lnTo>
                      <a:lnTo>
                        <a:pt x="976" y="1204"/>
                      </a:lnTo>
                      <a:lnTo>
                        <a:pt x="981" y="1200"/>
                      </a:lnTo>
                      <a:lnTo>
                        <a:pt x="983" y="1198"/>
                      </a:lnTo>
                      <a:lnTo>
                        <a:pt x="983" y="1198"/>
                      </a:lnTo>
                      <a:lnTo>
                        <a:pt x="983" y="1196"/>
                      </a:lnTo>
                      <a:lnTo>
                        <a:pt x="983" y="1194"/>
                      </a:lnTo>
                      <a:lnTo>
                        <a:pt x="982" y="1190"/>
                      </a:lnTo>
                      <a:lnTo>
                        <a:pt x="980" y="1185"/>
                      </a:lnTo>
                      <a:lnTo>
                        <a:pt x="973" y="1186"/>
                      </a:lnTo>
                      <a:lnTo>
                        <a:pt x="973" y="1186"/>
                      </a:lnTo>
                      <a:lnTo>
                        <a:pt x="973" y="1183"/>
                      </a:lnTo>
                      <a:lnTo>
                        <a:pt x="971" y="1180"/>
                      </a:lnTo>
                      <a:lnTo>
                        <a:pt x="968" y="1176"/>
                      </a:lnTo>
                      <a:lnTo>
                        <a:pt x="965" y="1174"/>
                      </a:lnTo>
                      <a:lnTo>
                        <a:pt x="962" y="1172"/>
                      </a:lnTo>
                      <a:lnTo>
                        <a:pt x="962" y="1172"/>
                      </a:lnTo>
                      <a:lnTo>
                        <a:pt x="958" y="1170"/>
                      </a:lnTo>
                      <a:lnTo>
                        <a:pt x="953" y="1169"/>
                      </a:lnTo>
                      <a:lnTo>
                        <a:pt x="940" y="1168"/>
                      </a:lnTo>
                      <a:lnTo>
                        <a:pt x="928" y="1167"/>
                      </a:lnTo>
                      <a:lnTo>
                        <a:pt x="919" y="1166"/>
                      </a:lnTo>
                      <a:lnTo>
                        <a:pt x="919" y="1166"/>
                      </a:lnTo>
                      <a:lnTo>
                        <a:pt x="916" y="1164"/>
                      </a:lnTo>
                      <a:lnTo>
                        <a:pt x="912" y="1161"/>
                      </a:lnTo>
                      <a:lnTo>
                        <a:pt x="902" y="1152"/>
                      </a:lnTo>
                      <a:lnTo>
                        <a:pt x="892" y="1138"/>
                      </a:lnTo>
                      <a:lnTo>
                        <a:pt x="892" y="1138"/>
                      </a:lnTo>
                      <a:lnTo>
                        <a:pt x="1080" y="1161"/>
                      </a:lnTo>
                      <a:lnTo>
                        <a:pt x="1080" y="1161"/>
                      </a:lnTo>
                      <a:lnTo>
                        <a:pt x="1086" y="1163"/>
                      </a:lnTo>
                      <a:lnTo>
                        <a:pt x="1089" y="1166"/>
                      </a:lnTo>
                      <a:lnTo>
                        <a:pt x="1091" y="1168"/>
                      </a:lnTo>
                      <a:lnTo>
                        <a:pt x="1091" y="1169"/>
                      </a:lnTo>
                      <a:lnTo>
                        <a:pt x="1102" y="1168"/>
                      </a:lnTo>
                      <a:lnTo>
                        <a:pt x="1100" y="1180"/>
                      </a:lnTo>
                      <a:lnTo>
                        <a:pt x="1100" y="1180"/>
                      </a:lnTo>
                      <a:lnTo>
                        <a:pt x="1095" y="1182"/>
                      </a:lnTo>
                      <a:lnTo>
                        <a:pt x="1092" y="1185"/>
                      </a:lnTo>
                      <a:lnTo>
                        <a:pt x="1091" y="1186"/>
                      </a:lnTo>
                      <a:lnTo>
                        <a:pt x="1091" y="1188"/>
                      </a:lnTo>
                      <a:lnTo>
                        <a:pt x="1091" y="1188"/>
                      </a:lnTo>
                      <a:lnTo>
                        <a:pt x="1092" y="1189"/>
                      </a:lnTo>
                      <a:lnTo>
                        <a:pt x="1093" y="1190"/>
                      </a:lnTo>
                      <a:lnTo>
                        <a:pt x="1097" y="1192"/>
                      </a:lnTo>
                      <a:lnTo>
                        <a:pt x="1103" y="1193"/>
                      </a:lnTo>
                      <a:lnTo>
                        <a:pt x="1110" y="1194"/>
                      </a:lnTo>
                      <a:lnTo>
                        <a:pt x="1110" y="1194"/>
                      </a:lnTo>
                      <a:lnTo>
                        <a:pt x="1118" y="1193"/>
                      </a:lnTo>
                      <a:lnTo>
                        <a:pt x="1124" y="1191"/>
                      </a:lnTo>
                      <a:lnTo>
                        <a:pt x="1128" y="1188"/>
                      </a:lnTo>
                      <a:lnTo>
                        <a:pt x="1129" y="1187"/>
                      </a:lnTo>
                      <a:lnTo>
                        <a:pt x="1129" y="1185"/>
                      </a:lnTo>
                      <a:lnTo>
                        <a:pt x="1129" y="1185"/>
                      </a:lnTo>
                      <a:lnTo>
                        <a:pt x="1129" y="1183"/>
                      </a:lnTo>
                      <a:lnTo>
                        <a:pt x="1127" y="1181"/>
                      </a:lnTo>
                      <a:lnTo>
                        <a:pt x="1124" y="1180"/>
                      </a:lnTo>
                      <a:lnTo>
                        <a:pt x="1118" y="1179"/>
                      </a:lnTo>
                      <a:lnTo>
                        <a:pt x="1114" y="1167"/>
                      </a:lnTo>
                      <a:lnTo>
                        <a:pt x="1125" y="1164"/>
                      </a:lnTo>
                      <a:lnTo>
                        <a:pt x="1125" y="1164"/>
                      </a:lnTo>
                      <a:lnTo>
                        <a:pt x="1122" y="1154"/>
                      </a:lnTo>
                      <a:lnTo>
                        <a:pt x="1118" y="1140"/>
                      </a:lnTo>
                      <a:lnTo>
                        <a:pt x="1118" y="1140"/>
                      </a:lnTo>
                      <a:lnTo>
                        <a:pt x="1112" y="1137"/>
                      </a:lnTo>
                      <a:lnTo>
                        <a:pt x="1100" y="1134"/>
                      </a:lnTo>
                      <a:lnTo>
                        <a:pt x="1063" y="1124"/>
                      </a:lnTo>
                      <a:lnTo>
                        <a:pt x="1009" y="1111"/>
                      </a:lnTo>
                      <a:lnTo>
                        <a:pt x="1032" y="1092"/>
                      </a:lnTo>
                      <a:lnTo>
                        <a:pt x="1028" y="1076"/>
                      </a:lnTo>
                      <a:lnTo>
                        <a:pt x="1052" y="1069"/>
                      </a:lnTo>
                      <a:lnTo>
                        <a:pt x="1052" y="1069"/>
                      </a:lnTo>
                      <a:lnTo>
                        <a:pt x="1060" y="1066"/>
                      </a:lnTo>
                      <a:lnTo>
                        <a:pt x="1079" y="1059"/>
                      </a:lnTo>
                      <a:lnTo>
                        <a:pt x="1093" y="1054"/>
                      </a:lnTo>
                      <a:lnTo>
                        <a:pt x="1106" y="1048"/>
                      </a:lnTo>
                      <a:lnTo>
                        <a:pt x="1120" y="1040"/>
                      </a:lnTo>
                      <a:lnTo>
                        <a:pt x="1132" y="1033"/>
                      </a:lnTo>
                      <a:lnTo>
                        <a:pt x="1132" y="1033"/>
                      </a:lnTo>
                      <a:lnTo>
                        <a:pt x="1143" y="1024"/>
                      </a:lnTo>
                      <a:lnTo>
                        <a:pt x="1153" y="1015"/>
                      </a:lnTo>
                      <a:lnTo>
                        <a:pt x="1161" y="1006"/>
                      </a:lnTo>
                      <a:lnTo>
                        <a:pt x="1168" y="998"/>
                      </a:lnTo>
                      <a:lnTo>
                        <a:pt x="1177" y="985"/>
                      </a:lnTo>
                      <a:lnTo>
                        <a:pt x="1181" y="980"/>
                      </a:lnTo>
                      <a:lnTo>
                        <a:pt x="1174" y="974"/>
                      </a:lnTo>
                      <a:lnTo>
                        <a:pt x="1168" y="976"/>
                      </a:lnTo>
                      <a:lnTo>
                        <a:pt x="1168" y="976"/>
                      </a:lnTo>
                      <a:lnTo>
                        <a:pt x="1168" y="975"/>
                      </a:lnTo>
                      <a:lnTo>
                        <a:pt x="1166" y="973"/>
                      </a:lnTo>
                      <a:lnTo>
                        <a:pt x="1162" y="969"/>
                      </a:lnTo>
                      <a:lnTo>
                        <a:pt x="1155" y="967"/>
                      </a:lnTo>
                      <a:lnTo>
                        <a:pt x="1155" y="967"/>
                      </a:lnTo>
                      <a:lnTo>
                        <a:pt x="1150" y="966"/>
                      </a:lnTo>
                      <a:lnTo>
                        <a:pt x="1146" y="967"/>
                      </a:lnTo>
                      <a:lnTo>
                        <a:pt x="1143" y="968"/>
                      </a:lnTo>
                      <a:lnTo>
                        <a:pt x="1140" y="970"/>
                      </a:lnTo>
                      <a:lnTo>
                        <a:pt x="1133" y="975"/>
                      </a:lnTo>
                      <a:lnTo>
                        <a:pt x="1126" y="981"/>
                      </a:lnTo>
                      <a:lnTo>
                        <a:pt x="1126" y="981"/>
                      </a:lnTo>
                      <a:lnTo>
                        <a:pt x="1121" y="982"/>
                      </a:lnTo>
                      <a:lnTo>
                        <a:pt x="1113" y="984"/>
                      </a:lnTo>
                      <a:lnTo>
                        <a:pt x="1094" y="987"/>
                      </a:lnTo>
                      <a:lnTo>
                        <a:pt x="1069" y="989"/>
                      </a:lnTo>
                      <a:lnTo>
                        <a:pt x="1069" y="989"/>
                      </a:lnTo>
                      <a:lnTo>
                        <a:pt x="1069" y="987"/>
                      </a:lnTo>
                      <a:lnTo>
                        <a:pt x="1068" y="983"/>
                      </a:lnTo>
                      <a:lnTo>
                        <a:pt x="1068" y="983"/>
                      </a:lnTo>
                      <a:lnTo>
                        <a:pt x="1066" y="982"/>
                      </a:lnTo>
                      <a:lnTo>
                        <a:pt x="1062" y="981"/>
                      </a:lnTo>
                      <a:lnTo>
                        <a:pt x="1049" y="979"/>
                      </a:lnTo>
                      <a:lnTo>
                        <a:pt x="1033" y="976"/>
                      </a:lnTo>
                      <a:lnTo>
                        <a:pt x="1021" y="976"/>
                      </a:lnTo>
                      <a:lnTo>
                        <a:pt x="1021" y="976"/>
                      </a:lnTo>
                      <a:lnTo>
                        <a:pt x="1017" y="976"/>
                      </a:lnTo>
                      <a:lnTo>
                        <a:pt x="1012" y="975"/>
                      </a:lnTo>
                      <a:lnTo>
                        <a:pt x="1005" y="972"/>
                      </a:lnTo>
                      <a:lnTo>
                        <a:pt x="998" y="969"/>
                      </a:lnTo>
                      <a:lnTo>
                        <a:pt x="996" y="968"/>
                      </a:lnTo>
                      <a:lnTo>
                        <a:pt x="994" y="968"/>
                      </a:lnTo>
                      <a:lnTo>
                        <a:pt x="994" y="968"/>
                      </a:lnTo>
                      <a:lnTo>
                        <a:pt x="993" y="969"/>
                      </a:lnTo>
                      <a:lnTo>
                        <a:pt x="993" y="970"/>
                      </a:lnTo>
                      <a:lnTo>
                        <a:pt x="992" y="973"/>
                      </a:lnTo>
                      <a:lnTo>
                        <a:pt x="993" y="979"/>
                      </a:lnTo>
                      <a:lnTo>
                        <a:pt x="993" y="979"/>
                      </a:lnTo>
                      <a:lnTo>
                        <a:pt x="955" y="953"/>
                      </a:lnTo>
                      <a:lnTo>
                        <a:pt x="955" y="953"/>
                      </a:lnTo>
                      <a:lnTo>
                        <a:pt x="946" y="946"/>
                      </a:lnTo>
                      <a:lnTo>
                        <a:pt x="937" y="937"/>
                      </a:lnTo>
                      <a:lnTo>
                        <a:pt x="928" y="927"/>
                      </a:lnTo>
                      <a:lnTo>
                        <a:pt x="921" y="918"/>
                      </a:lnTo>
                      <a:lnTo>
                        <a:pt x="908" y="900"/>
                      </a:lnTo>
                      <a:lnTo>
                        <a:pt x="903" y="893"/>
                      </a:lnTo>
                      <a:lnTo>
                        <a:pt x="940" y="869"/>
                      </a:lnTo>
                      <a:lnTo>
                        <a:pt x="940" y="869"/>
                      </a:lnTo>
                      <a:lnTo>
                        <a:pt x="919" y="836"/>
                      </a:lnTo>
                      <a:lnTo>
                        <a:pt x="919" y="836"/>
                      </a:lnTo>
                      <a:lnTo>
                        <a:pt x="906" y="819"/>
                      </a:lnTo>
                      <a:lnTo>
                        <a:pt x="891" y="799"/>
                      </a:lnTo>
                      <a:lnTo>
                        <a:pt x="871" y="777"/>
                      </a:lnTo>
                      <a:lnTo>
                        <a:pt x="871" y="568"/>
                      </a:lnTo>
                      <a:lnTo>
                        <a:pt x="871" y="568"/>
                      </a:lnTo>
                      <a:lnTo>
                        <a:pt x="885" y="569"/>
                      </a:lnTo>
                      <a:lnTo>
                        <a:pt x="902" y="569"/>
                      </a:lnTo>
                      <a:lnTo>
                        <a:pt x="930" y="569"/>
                      </a:lnTo>
                      <a:lnTo>
                        <a:pt x="930" y="569"/>
                      </a:lnTo>
                      <a:close/>
                      <a:moveTo>
                        <a:pt x="167" y="570"/>
                      </a:moveTo>
                      <a:lnTo>
                        <a:pt x="167" y="570"/>
                      </a:lnTo>
                      <a:lnTo>
                        <a:pt x="152" y="565"/>
                      </a:lnTo>
                      <a:lnTo>
                        <a:pt x="136" y="560"/>
                      </a:lnTo>
                      <a:lnTo>
                        <a:pt x="119" y="554"/>
                      </a:lnTo>
                      <a:lnTo>
                        <a:pt x="108" y="549"/>
                      </a:lnTo>
                      <a:lnTo>
                        <a:pt x="108" y="549"/>
                      </a:lnTo>
                      <a:lnTo>
                        <a:pt x="104" y="546"/>
                      </a:lnTo>
                      <a:lnTo>
                        <a:pt x="101" y="543"/>
                      </a:lnTo>
                      <a:lnTo>
                        <a:pt x="99" y="539"/>
                      </a:lnTo>
                      <a:lnTo>
                        <a:pt x="97" y="534"/>
                      </a:lnTo>
                      <a:lnTo>
                        <a:pt x="95" y="529"/>
                      </a:lnTo>
                      <a:lnTo>
                        <a:pt x="95" y="525"/>
                      </a:lnTo>
                      <a:lnTo>
                        <a:pt x="95" y="522"/>
                      </a:lnTo>
                      <a:lnTo>
                        <a:pt x="97" y="520"/>
                      </a:lnTo>
                      <a:lnTo>
                        <a:pt x="97" y="520"/>
                      </a:lnTo>
                      <a:lnTo>
                        <a:pt x="100" y="519"/>
                      </a:lnTo>
                      <a:lnTo>
                        <a:pt x="104" y="520"/>
                      </a:lnTo>
                      <a:lnTo>
                        <a:pt x="115" y="524"/>
                      </a:lnTo>
                      <a:lnTo>
                        <a:pt x="131" y="530"/>
                      </a:lnTo>
                      <a:lnTo>
                        <a:pt x="140" y="535"/>
                      </a:lnTo>
                      <a:lnTo>
                        <a:pt x="150" y="537"/>
                      </a:lnTo>
                      <a:lnTo>
                        <a:pt x="150" y="537"/>
                      </a:lnTo>
                      <a:lnTo>
                        <a:pt x="171" y="541"/>
                      </a:lnTo>
                      <a:lnTo>
                        <a:pt x="190" y="543"/>
                      </a:lnTo>
                      <a:lnTo>
                        <a:pt x="209" y="544"/>
                      </a:lnTo>
                      <a:lnTo>
                        <a:pt x="207" y="577"/>
                      </a:lnTo>
                      <a:lnTo>
                        <a:pt x="207" y="577"/>
                      </a:lnTo>
                      <a:lnTo>
                        <a:pt x="193" y="575"/>
                      </a:lnTo>
                      <a:lnTo>
                        <a:pt x="167" y="570"/>
                      </a:lnTo>
                      <a:lnTo>
                        <a:pt x="167" y="570"/>
                      </a:lnTo>
                      <a:close/>
                      <a:moveTo>
                        <a:pt x="212" y="813"/>
                      </a:moveTo>
                      <a:lnTo>
                        <a:pt x="212" y="813"/>
                      </a:lnTo>
                      <a:lnTo>
                        <a:pt x="210" y="821"/>
                      </a:lnTo>
                      <a:lnTo>
                        <a:pt x="207" y="827"/>
                      </a:lnTo>
                      <a:lnTo>
                        <a:pt x="203" y="833"/>
                      </a:lnTo>
                      <a:lnTo>
                        <a:pt x="198" y="832"/>
                      </a:lnTo>
                      <a:lnTo>
                        <a:pt x="198" y="832"/>
                      </a:lnTo>
                      <a:lnTo>
                        <a:pt x="193" y="818"/>
                      </a:lnTo>
                      <a:lnTo>
                        <a:pt x="184" y="795"/>
                      </a:lnTo>
                      <a:lnTo>
                        <a:pt x="184" y="795"/>
                      </a:lnTo>
                      <a:lnTo>
                        <a:pt x="180" y="783"/>
                      </a:lnTo>
                      <a:lnTo>
                        <a:pt x="176" y="769"/>
                      </a:lnTo>
                      <a:lnTo>
                        <a:pt x="172" y="752"/>
                      </a:lnTo>
                      <a:lnTo>
                        <a:pt x="172" y="752"/>
                      </a:lnTo>
                      <a:lnTo>
                        <a:pt x="182" y="759"/>
                      </a:lnTo>
                      <a:lnTo>
                        <a:pt x="197" y="769"/>
                      </a:lnTo>
                      <a:lnTo>
                        <a:pt x="197" y="769"/>
                      </a:lnTo>
                      <a:lnTo>
                        <a:pt x="203" y="773"/>
                      </a:lnTo>
                      <a:lnTo>
                        <a:pt x="210" y="776"/>
                      </a:lnTo>
                      <a:lnTo>
                        <a:pt x="218" y="779"/>
                      </a:lnTo>
                      <a:lnTo>
                        <a:pt x="218" y="779"/>
                      </a:lnTo>
                      <a:lnTo>
                        <a:pt x="212" y="813"/>
                      </a:lnTo>
                      <a:lnTo>
                        <a:pt x="212" y="813"/>
                      </a:lnTo>
                      <a:close/>
                      <a:moveTo>
                        <a:pt x="607" y="900"/>
                      </a:moveTo>
                      <a:lnTo>
                        <a:pt x="666" y="891"/>
                      </a:lnTo>
                      <a:lnTo>
                        <a:pt x="679" y="917"/>
                      </a:lnTo>
                      <a:lnTo>
                        <a:pt x="607" y="900"/>
                      </a:lnTo>
                      <a:close/>
                      <a:moveTo>
                        <a:pt x="814" y="694"/>
                      </a:moveTo>
                      <a:lnTo>
                        <a:pt x="814" y="694"/>
                      </a:lnTo>
                      <a:lnTo>
                        <a:pt x="796" y="658"/>
                      </a:lnTo>
                      <a:lnTo>
                        <a:pt x="783" y="632"/>
                      </a:lnTo>
                      <a:lnTo>
                        <a:pt x="777" y="623"/>
                      </a:lnTo>
                      <a:lnTo>
                        <a:pt x="772" y="618"/>
                      </a:lnTo>
                      <a:lnTo>
                        <a:pt x="772" y="618"/>
                      </a:lnTo>
                      <a:lnTo>
                        <a:pt x="764" y="613"/>
                      </a:lnTo>
                      <a:lnTo>
                        <a:pt x="756" y="609"/>
                      </a:lnTo>
                      <a:lnTo>
                        <a:pt x="747" y="605"/>
                      </a:lnTo>
                      <a:lnTo>
                        <a:pt x="747" y="605"/>
                      </a:lnTo>
                      <a:lnTo>
                        <a:pt x="752" y="597"/>
                      </a:lnTo>
                      <a:lnTo>
                        <a:pt x="757" y="592"/>
                      </a:lnTo>
                      <a:lnTo>
                        <a:pt x="760" y="587"/>
                      </a:lnTo>
                      <a:lnTo>
                        <a:pt x="760" y="587"/>
                      </a:lnTo>
                      <a:lnTo>
                        <a:pt x="761" y="581"/>
                      </a:lnTo>
                      <a:lnTo>
                        <a:pt x="761" y="574"/>
                      </a:lnTo>
                      <a:lnTo>
                        <a:pt x="760" y="565"/>
                      </a:lnTo>
                      <a:lnTo>
                        <a:pt x="815" y="569"/>
                      </a:lnTo>
                      <a:lnTo>
                        <a:pt x="814" y="694"/>
                      </a:lnTo>
                      <a:close/>
                      <a:moveTo>
                        <a:pt x="830" y="988"/>
                      </a:moveTo>
                      <a:lnTo>
                        <a:pt x="818" y="946"/>
                      </a:lnTo>
                      <a:lnTo>
                        <a:pt x="832" y="939"/>
                      </a:lnTo>
                      <a:lnTo>
                        <a:pt x="833" y="1002"/>
                      </a:lnTo>
                      <a:lnTo>
                        <a:pt x="830" y="988"/>
                      </a:lnTo>
                      <a:close/>
                      <a:moveTo>
                        <a:pt x="879" y="999"/>
                      </a:moveTo>
                      <a:lnTo>
                        <a:pt x="879" y="999"/>
                      </a:lnTo>
                      <a:lnTo>
                        <a:pt x="889" y="1012"/>
                      </a:lnTo>
                      <a:lnTo>
                        <a:pt x="897" y="1024"/>
                      </a:lnTo>
                      <a:lnTo>
                        <a:pt x="902" y="1032"/>
                      </a:lnTo>
                      <a:lnTo>
                        <a:pt x="902" y="1032"/>
                      </a:lnTo>
                      <a:lnTo>
                        <a:pt x="905" y="1043"/>
                      </a:lnTo>
                      <a:lnTo>
                        <a:pt x="907" y="1049"/>
                      </a:lnTo>
                      <a:lnTo>
                        <a:pt x="902" y="1051"/>
                      </a:lnTo>
                      <a:lnTo>
                        <a:pt x="903" y="1067"/>
                      </a:lnTo>
                      <a:lnTo>
                        <a:pt x="908" y="1084"/>
                      </a:lnTo>
                      <a:lnTo>
                        <a:pt x="875" y="1075"/>
                      </a:lnTo>
                      <a:lnTo>
                        <a:pt x="879" y="9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7" name="Oval 26"/>
              <p:cNvSpPr/>
              <p:nvPr/>
            </p:nvSpPr>
            <p:spPr bwMode="auto">
              <a:xfrm>
                <a:off x="467544" y="2946112"/>
                <a:ext cx="2016224" cy="482888"/>
              </a:xfrm>
              <a:prstGeom prst="ellipse">
                <a:avLst/>
              </a:prstGeom>
              <a:gradFill flip="none" rotWithShape="1">
                <a:gsLst>
                  <a:gs pos="0">
                    <a:srgbClr val="AEAEAE">
                      <a:shade val="30000"/>
                      <a:satMod val="115000"/>
                    </a:srgbClr>
                  </a:gs>
                  <a:gs pos="37000">
                    <a:srgbClr val="AEAEAE">
                      <a:shade val="67500"/>
                      <a:satMod val="115000"/>
                      <a:alpha val="73000"/>
                    </a:srgbClr>
                  </a:gs>
                  <a:gs pos="100000">
                    <a:schemeClr val="bg1">
                      <a:lumMod val="95000"/>
                      <a:alpha val="64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softEdge rad="1270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52128" y="4497181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[Visitor]</a:t>
              </a:r>
            </a:p>
            <a:p>
              <a:pPr algn="ctr"/>
              <a:r>
                <a:rPr lang="en-US" sz="1600" dirty="0" smtClean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John Smith</a:t>
              </a:r>
              <a:endParaRPr lang="en-US" sz="16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16877" y="3058138"/>
            <a:ext cx="1803595" cy="2238132"/>
            <a:chOff x="7016877" y="3058138"/>
            <a:chExt cx="1803595" cy="2238132"/>
          </a:xfrm>
        </p:grpSpPr>
        <p:grpSp>
          <p:nvGrpSpPr>
            <p:cNvPr id="30" name="Group 29"/>
            <p:cNvGrpSpPr/>
            <p:nvPr/>
          </p:nvGrpSpPr>
          <p:grpSpPr>
            <a:xfrm flipH="1">
              <a:off x="7016877" y="3058138"/>
              <a:ext cx="1803595" cy="1574710"/>
              <a:chOff x="35496" y="1099324"/>
              <a:chExt cx="2668296" cy="2329676"/>
            </a:xfrm>
          </p:grpSpPr>
          <p:pic>
            <p:nvPicPr>
              <p:cNvPr id="31" name="Picture 2" descr="http://onlinelibrary.wiley.com/store/10.1111/(ISSN)2044-8295/asset/homepages/library.jpg?v=1&amp;s=8ccce6a3dc93436c782fd1cbdd2220c4f5b682c8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1099324"/>
                <a:ext cx="2668296" cy="2088232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 bwMode="auto">
              <a:xfrm>
                <a:off x="761822" y="1655941"/>
                <a:ext cx="1498798" cy="1663581"/>
                <a:chOff x="2063" y="2229"/>
                <a:chExt cx="1237" cy="1373"/>
              </a:xfrm>
            </p:grpSpPr>
            <p:sp>
              <p:nvSpPr>
                <p:cNvPr id="34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063" y="2229"/>
                  <a:ext cx="1237" cy="1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"/>
                <p:cNvSpPr>
                  <a:spLocks noEditPoints="1"/>
                </p:cNvSpPr>
                <p:nvPr/>
              </p:nvSpPr>
              <p:spPr bwMode="auto">
                <a:xfrm>
                  <a:off x="2063" y="2229"/>
                  <a:ext cx="1237" cy="1373"/>
                </a:xfrm>
                <a:custGeom>
                  <a:avLst/>
                  <a:gdLst>
                    <a:gd name="T0" fmla="*/ 1180 w 1237"/>
                    <a:gd name="T1" fmla="*/ 546 h 1373"/>
                    <a:gd name="T2" fmla="*/ 1233 w 1237"/>
                    <a:gd name="T3" fmla="*/ 502 h 1373"/>
                    <a:gd name="T4" fmla="*/ 1099 w 1237"/>
                    <a:gd name="T5" fmla="*/ 479 h 1373"/>
                    <a:gd name="T6" fmla="*/ 682 w 1237"/>
                    <a:gd name="T7" fmla="*/ 435 h 1373"/>
                    <a:gd name="T8" fmla="*/ 639 w 1237"/>
                    <a:gd name="T9" fmla="*/ 434 h 1373"/>
                    <a:gd name="T10" fmla="*/ 617 w 1237"/>
                    <a:gd name="T11" fmla="*/ 387 h 1373"/>
                    <a:gd name="T12" fmla="*/ 609 w 1237"/>
                    <a:gd name="T13" fmla="*/ 347 h 1373"/>
                    <a:gd name="T14" fmla="*/ 603 w 1237"/>
                    <a:gd name="T15" fmla="*/ 290 h 1373"/>
                    <a:gd name="T16" fmla="*/ 543 w 1237"/>
                    <a:gd name="T17" fmla="*/ 247 h 1373"/>
                    <a:gd name="T18" fmla="*/ 571 w 1237"/>
                    <a:gd name="T19" fmla="*/ 174 h 1373"/>
                    <a:gd name="T20" fmla="*/ 588 w 1237"/>
                    <a:gd name="T21" fmla="*/ 144 h 1373"/>
                    <a:gd name="T22" fmla="*/ 604 w 1237"/>
                    <a:gd name="T23" fmla="*/ 133 h 1373"/>
                    <a:gd name="T24" fmla="*/ 611 w 1237"/>
                    <a:gd name="T25" fmla="*/ 80 h 1373"/>
                    <a:gd name="T26" fmla="*/ 531 w 1237"/>
                    <a:gd name="T27" fmla="*/ 3 h 1373"/>
                    <a:gd name="T28" fmla="*/ 448 w 1237"/>
                    <a:gd name="T29" fmla="*/ 13 h 1373"/>
                    <a:gd name="T30" fmla="*/ 384 w 1237"/>
                    <a:gd name="T31" fmla="*/ 100 h 1373"/>
                    <a:gd name="T32" fmla="*/ 390 w 1237"/>
                    <a:gd name="T33" fmla="*/ 170 h 1373"/>
                    <a:gd name="T34" fmla="*/ 266 w 1237"/>
                    <a:gd name="T35" fmla="*/ 244 h 1373"/>
                    <a:gd name="T36" fmla="*/ 217 w 1237"/>
                    <a:gd name="T37" fmla="*/ 308 h 1373"/>
                    <a:gd name="T38" fmla="*/ 208 w 1237"/>
                    <a:gd name="T39" fmla="*/ 509 h 1373"/>
                    <a:gd name="T40" fmla="*/ 94 w 1237"/>
                    <a:gd name="T41" fmla="*/ 487 h 1373"/>
                    <a:gd name="T42" fmla="*/ 73 w 1237"/>
                    <a:gd name="T43" fmla="*/ 545 h 1373"/>
                    <a:gd name="T44" fmla="*/ 0 w 1237"/>
                    <a:gd name="T45" fmla="*/ 1270 h 1373"/>
                    <a:gd name="T46" fmla="*/ 192 w 1237"/>
                    <a:gd name="T47" fmla="*/ 862 h 1373"/>
                    <a:gd name="T48" fmla="*/ 323 w 1237"/>
                    <a:gd name="T49" fmla="*/ 901 h 1373"/>
                    <a:gd name="T50" fmla="*/ 491 w 1237"/>
                    <a:gd name="T51" fmla="*/ 1233 h 1373"/>
                    <a:gd name="T52" fmla="*/ 524 w 1237"/>
                    <a:gd name="T53" fmla="*/ 914 h 1373"/>
                    <a:gd name="T54" fmla="*/ 604 w 1237"/>
                    <a:gd name="T55" fmla="*/ 1103 h 1373"/>
                    <a:gd name="T56" fmla="*/ 548 w 1237"/>
                    <a:gd name="T57" fmla="*/ 1165 h 1373"/>
                    <a:gd name="T58" fmla="*/ 565 w 1237"/>
                    <a:gd name="T59" fmla="*/ 1138 h 1373"/>
                    <a:gd name="T60" fmla="*/ 669 w 1237"/>
                    <a:gd name="T61" fmla="*/ 1132 h 1373"/>
                    <a:gd name="T62" fmla="*/ 789 w 1237"/>
                    <a:gd name="T63" fmla="*/ 1317 h 1373"/>
                    <a:gd name="T64" fmla="*/ 825 w 1237"/>
                    <a:gd name="T65" fmla="*/ 1238 h 1373"/>
                    <a:gd name="T66" fmla="*/ 882 w 1237"/>
                    <a:gd name="T67" fmla="*/ 1224 h 1373"/>
                    <a:gd name="T68" fmla="*/ 962 w 1237"/>
                    <a:gd name="T69" fmla="*/ 1212 h 1373"/>
                    <a:gd name="T70" fmla="*/ 973 w 1237"/>
                    <a:gd name="T71" fmla="*/ 1186 h 1373"/>
                    <a:gd name="T72" fmla="*/ 953 w 1237"/>
                    <a:gd name="T73" fmla="*/ 1169 h 1373"/>
                    <a:gd name="T74" fmla="*/ 892 w 1237"/>
                    <a:gd name="T75" fmla="*/ 1138 h 1373"/>
                    <a:gd name="T76" fmla="*/ 1100 w 1237"/>
                    <a:gd name="T77" fmla="*/ 1180 h 1373"/>
                    <a:gd name="T78" fmla="*/ 1103 w 1237"/>
                    <a:gd name="T79" fmla="*/ 1193 h 1373"/>
                    <a:gd name="T80" fmla="*/ 1129 w 1237"/>
                    <a:gd name="T81" fmla="*/ 1183 h 1373"/>
                    <a:gd name="T82" fmla="*/ 1118 w 1237"/>
                    <a:gd name="T83" fmla="*/ 1140 h 1373"/>
                    <a:gd name="T84" fmla="*/ 1060 w 1237"/>
                    <a:gd name="T85" fmla="*/ 1066 h 1373"/>
                    <a:gd name="T86" fmla="*/ 1161 w 1237"/>
                    <a:gd name="T87" fmla="*/ 1006 h 1373"/>
                    <a:gd name="T88" fmla="*/ 1162 w 1237"/>
                    <a:gd name="T89" fmla="*/ 969 h 1373"/>
                    <a:gd name="T90" fmla="*/ 1126 w 1237"/>
                    <a:gd name="T91" fmla="*/ 981 h 1373"/>
                    <a:gd name="T92" fmla="*/ 1066 w 1237"/>
                    <a:gd name="T93" fmla="*/ 982 h 1373"/>
                    <a:gd name="T94" fmla="*/ 998 w 1237"/>
                    <a:gd name="T95" fmla="*/ 969 h 1373"/>
                    <a:gd name="T96" fmla="*/ 955 w 1237"/>
                    <a:gd name="T97" fmla="*/ 953 h 1373"/>
                    <a:gd name="T98" fmla="*/ 940 w 1237"/>
                    <a:gd name="T99" fmla="*/ 869 h 1373"/>
                    <a:gd name="T100" fmla="*/ 902 w 1237"/>
                    <a:gd name="T101" fmla="*/ 569 h 1373"/>
                    <a:gd name="T102" fmla="*/ 108 w 1237"/>
                    <a:gd name="T103" fmla="*/ 549 h 1373"/>
                    <a:gd name="T104" fmla="*/ 97 w 1237"/>
                    <a:gd name="T105" fmla="*/ 520 h 1373"/>
                    <a:gd name="T106" fmla="*/ 190 w 1237"/>
                    <a:gd name="T107" fmla="*/ 543 h 1373"/>
                    <a:gd name="T108" fmla="*/ 210 w 1237"/>
                    <a:gd name="T109" fmla="*/ 821 h 1373"/>
                    <a:gd name="T110" fmla="*/ 176 w 1237"/>
                    <a:gd name="T111" fmla="*/ 769 h 1373"/>
                    <a:gd name="T112" fmla="*/ 218 w 1237"/>
                    <a:gd name="T113" fmla="*/ 779 h 1373"/>
                    <a:gd name="T114" fmla="*/ 796 w 1237"/>
                    <a:gd name="T115" fmla="*/ 658 h 1373"/>
                    <a:gd name="T116" fmla="*/ 752 w 1237"/>
                    <a:gd name="T117" fmla="*/ 597 h 1373"/>
                    <a:gd name="T118" fmla="*/ 830 w 1237"/>
                    <a:gd name="T119" fmla="*/ 988 h 1373"/>
                    <a:gd name="T120" fmla="*/ 902 w 1237"/>
                    <a:gd name="T121" fmla="*/ 1032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37" h="1373">
                      <a:moveTo>
                        <a:pt x="930" y="569"/>
                      </a:moveTo>
                      <a:lnTo>
                        <a:pt x="930" y="569"/>
                      </a:lnTo>
                      <a:lnTo>
                        <a:pt x="1015" y="564"/>
                      </a:lnTo>
                      <a:lnTo>
                        <a:pt x="1058" y="562"/>
                      </a:lnTo>
                      <a:lnTo>
                        <a:pt x="1095" y="559"/>
                      </a:lnTo>
                      <a:lnTo>
                        <a:pt x="1095" y="559"/>
                      </a:lnTo>
                      <a:lnTo>
                        <a:pt x="1112" y="557"/>
                      </a:lnTo>
                      <a:lnTo>
                        <a:pt x="1134" y="554"/>
                      </a:lnTo>
                      <a:lnTo>
                        <a:pt x="1180" y="546"/>
                      </a:lnTo>
                      <a:lnTo>
                        <a:pt x="1235" y="535"/>
                      </a:lnTo>
                      <a:lnTo>
                        <a:pt x="1235" y="535"/>
                      </a:lnTo>
                      <a:lnTo>
                        <a:pt x="1237" y="524"/>
                      </a:lnTo>
                      <a:lnTo>
                        <a:pt x="1237" y="514"/>
                      </a:lnTo>
                      <a:lnTo>
                        <a:pt x="1237" y="510"/>
                      </a:lnTo>
                      <a:lnTo>
                        <a:pt x="1236" y="506"/>
                      </a:lnTo>
                      <a:lnTo>
                        <a:pt x="1236" y="506"/>
                      </a:lnTo>
                      <a:lnTo>
                        <a:pt x="1235" y="504"/>
                      </a:lnTo>
                      <a:lnTo>
                        <a:pt x="1233" y="502"/>
                      </a:lnTo>
                      <a:lnTo>
                        <a:pt x="1227" y="499"/>
                      </a:lnTo>
                      <a:lnTo>
                        <a:pt x="1217" y="494"/>
                      </a:lnTo>
                      <a:lnTo>
                        <a:pt x="1206" y="490"/>
                      </a:lnTo>
                      <a:lnTo>
                        <a:pt x="1193" y="487"/>
                      </a:lnTo>
                      <a:lnTo>
                        <a:pt x="1178" y="484"/>
                      </a:lnTo>
                      <a:lnTo>
                        <a:pt x="1164" y="482"/>
                      </a:lnTo>
                      <a:lnTo>
                        <a:pt x="1149" y="481"/>
                      </a:lnTo>
                      <a:lnTo>
                        <a:pt x="1149" y="481"/>
                      </a:lnTo>
                      <a:lnTo>
                        <a:pt x="1099" y="479"/>
                      </a:lnTo>
                      <a:lnTo>
                        <a:pt x="1024" y="476"/>
                      </a:lnTo>
                      <a:lnTo>
                        <a:pt x="926" y="474"/>
                      </a:lnTo>
                      <a:lnTo>
                        <a:pt x="967" y="350"/>
                      </a:lnTo>
                      <a:lnTo>
                        <a:pt x="961" y="341"/>
                      </a:lnTo>
                      <a:lnTo>
                        <a:pt x="728" y="325"/>
                      </a:lnTo>
                      <a:lnTo>
                        <a:pt x="724" y="328"/>
                      </a:lnTo>
                      <a:lnTo>
                        <a:pt x="688" y="438"/>
                      </a:lnTo>
                      <a:lnTo>
                        <a:pt x="688" y="438"/>
                      </a:lnTo>
                      <a:lnTo>
                        <a:pt x="682" y="435"/>
                      </a:lnTo>
                      <a:lnTo>
                        <a:pt x="677" y="433"/>
                      </a:lnTo>
                      <a:lnTo>
                        <a:pt x="672" y="431"/>
                      </a:lnTo>
                      <a:lnTo>
                        <a:pt x="672" y="431"/>
                      </a:lnTo>
                      <a:lnTo>
                        <a:pt x="668" y="431"/>
                      </a:lnTo>
                      <a:lnTo>
                        <a:pt x="664" y="432"/>
                      </a:lnTo>
                      <a:lnTo>
                        <a:pt x="654" y="435"/>
                      </a:lnTo>
                      <a:lnTo>
                        <a:pt x="641" y="440"/>
                      </a:lnTo>
                      <a:lnTo>
                        <a:pt x="641" y="440"/>
                      </a:lnTo>
                      <a:lnTo>
                        <a:pt x="639" y="434"/>
                      </a:lnTo>
                      <a:lnTo>
                        <a:pt x="634" y="420"/>
                      </a:lnTo>
                      <a:lnTo>
                        <a:pt x="634" y="420"/>
                      </a:lnTo>
                      <a:lnTo>
                        <a:pt x="632" y="413"/>
                      </a:lnTo>
                      <a:lnTo>
                        <a:pt x="629" y="406"/>
                      </a:lnTo>
                      <a:lnTo>
                        <a:pt x="625" y="399"/>
                      </a:lnTo>
                      <a:lnTo>
                        <a:pt x="620" y="392"/>
                      </a:lnTo>
                      <a:lnTo>
                        <a:pt x="620" y="392"/>
                      </a:lnTo>
                      <a:lnTo>
                        <a:pt x="618" y="390"/>
                      </a:lnTo>
                      <a:lnTo>
                        <a:pt x="617" y="387"/>
                      </a:lnTo>
                      <a:lnTo>
                        <a:pt x="616" y="382"/>
                      </a:lnTo>
                      <a:lnTo>
                        <a:pt x="616" y="376"/>
                      </a:lnTo>
                      <a:lnTo>
                        <a:pt x="616" y="370"/>
                      </a:lnTo>
                      <a:lnTo>
                        <a:pt x="616" y="370"/>
                      </a:lnTo>
                      <a:lnTo>
                        <a:pt x="615" y="365"/>
                      </a:lnTo>
                      <a:lnTo>
                        <a:pt x="614" y="359"/>
                      </a:lnTo>
                      <a:lnTo>
                        <a:pt x="612" y="353"/>
                      </a:lnTo>
                      <a:lnTo>
                        <a:pt x="609" y="347"/>
                      </a:lnTo>
                      <a:lnTo>
                        <a:pt x="609" y="347"/>
                      </a:lnTo>
                      <a:lnTo>
                        <a:pt x="607" y="344"/>
                      </a:lnTo>
                      <a:lnTo>
                        <a:pt x="607" y="340"/>
                      </a:lnTo>
                      <a:lnTo>
                        <a:pt x="607" y="332"/>
                      </a:lnTo>
                      <a:lnTo>
                        <a:pt x="609" y="321"/>
                      </a:lnTo>
                      <a:lnTo>
                        <a:pt x="609" y="315"/>
                      </a:lnTo>
                      <a:lnTo>
                        <a:pt x="608" y="310"/>
                      </a:lnTo>
                      <a:lnTo>
                        <a:pt x="608" y="310"/>
                      </a:lnTo>
                      <a:lnTo>
                        <a:pt x="606" y="299"/>
                      </a:lnTo>
                      <a:lnTo>
                        <a:pt x="603" y="290"/>
                      </a:lnTo>
                      <a:lnTo>
                        <a:pt x="598" y="283"/>
                      </a:lnTo>
                      <a:lnTo>
                        <a:pt x="592" y="278"/>
                      </a:lnTo>
                      <a:lnTo>
                        <a:pt x="592" y="278"/>
                      </a:lnTo>
                      <a:lnTo>
                        <a:pt x="588" y="275"/>
                      </a:lnTo>
                      <a:lnTo>
                        <a:pt x="581" y="271"/>
                      </a:lnTo>
                      <a:lnTo>
                        <a:pt x="563" y="264"/>
                      </a:lnTo>
                      <a:lnTo>
                        <a:pt x="540" y="255"/>
                      </a:lnTo>
                      <a:lnTo>
                        <a:pt x="540" y="255"/>
                      </a:lnTo>
                      <a:lnTo>
                        <a:pt x="543" y="247"/>
                      </a:lnTo>
                      <a:lnTo>
                        <a:pt x="548" y="235"/>
                      </a:lnTo>
                      <a:lnTo>
                        <a:pt x="548" y="235"/>
                      </a:lnTo>
                      <a:lnTo>
                        <a:pt x="564" y="204"/>
                      </a:lnTo>
                      <a:lnTo>
                        <a:pt x="564" y="204"/>
                      </a:lnTo>
                      <a:lnTo>
                        <a:pt x="569" y="196"/>
                      </a:lnTo>
                      <a:lnTo>
                        <a:pt x="570" y="188"/>
                      </a:lnTo>
                      <a:lnTo>
                        <a:pt x="571" y="177"/>
                      </a:lnTo>
                      <a:lnTo>
                        <a:pt x="571" y="177"/>
                      </a:lnTo>
                      <a:lnTo>
                        <a:pt x="571" y="174"/>
                      </a:lnTo>
                      <a:lnTo>
                        <a:pt x="572" y="172"/>
                      </a:lnTo>
                      <a:lnTo>
                        <a:pt x="575" y="170"/>
                      </a:lnTo>
                      <a:lnTo>
                        <a:pt x="579" y="169"/>
                      </a:lnTo>
                      <a:lnTo>
                        <a:pt x="582" y="167"/>
                      </a:lnTo>
                      <a:lnTo>
                        <a:pt x="582" y="167"/>
                      </a:lnTo>
                      <a:lnTo>
                        <a:pt x="584" y="164"/>
                      </a:lnTo>
                      <a:lnTo>
                        <a:pt x="586" y="158"/>
                      </a:lnTo>
                      <a:lnTo>
                        <a:pt x="588" y="144"/>
                      </a:lnTo>
                      <a:lnTo>
                        <a:pt x="588" y="144"/>
                      </a:lnTo>
                      <a:lnTo>
                        <a:pt x="589" y="141"/>
                      </a:lnTo>
                      <a:lnTo>
                        <a:pt x="591" y="139"/>
                      </a:lnTo>
                      <a:lnTo>
                        <a:pt x="594" y="136"/>
                      </a:lnTo>
                      <a:lnTo>
                        <a:pt x="596" y="135"/>
                      </a:lnTo>
                      <a:lnTo>
                        <a:pt x="598" y="134"/>
                      </a:lnTo>
                      <a:lnTo>
                        <a:pt x="600" y="143"/>
                      </a:lnTo>
                      <a:lnTo>
                        <a:pt x="600" y="143"/>
                      </a:lnTo>
                      <a:lnTo>
                        <a:pt x="603" y="140"/>
                      </a:lnTo>
                      <a:lnTo>
                        <a:pt x="604" y="133"/>
                      </a:lnTo>
                      <a:lnTo>
                        <a:pt x="604" y="133"/>
                      </a:lnTo>
                      <a:lnTo>
                        <a:pt x="607" y="119"/>
                      </a:lnTo>
                      <a:lnTo>
                        <a:pt x="614" y="127"/>
                      </a:lnTo>
                      <a:lnTo>
                        <a:pt x="614" y="127"/>
                      </a:lnTo>
                      <a:lnTo>
                        <a:pt x="615" y="115"/>
                      </a:lnTo>
                      <a:lnTo>
                        <a:pt x="614" y="103"/>
                      </a:lnTo>
                      <a:lnTo>
                        <a:pt x="613" y="89"/>
                      </a:lnTo>
                      <a:lnTo>
                        <a:pt x="613" y="89"/>
                      </a:lnTo>
                      <a:lnTo>
                        <a:pt x="611" y="80"/>
                      </a:lnTo>
                      <a:lnTo>
                        <a:pt x="608" y="73"/>
                      </a:lnTo>
                      <a:lnTo>
                        <a:pt x="600" y="58"/>
                      </a:lnTo>
                      <a:lnTo>
                        <a:pt x="584" y="31"/>
                      </a:lnTo>
                      <a:lnTo>
                        <a:pt x="584" y="31"/>
                      </a:lnTo>
                      <a:lnTo>
                        <a:pt x="579" y="25"/>
                      </a:lnTo>
                      <a:lnTo>
                        <a:pt x="571" y="19"/>
                      </a:lnTo>
                      <a:lnTo>
                        <a:pt x="559" y="12"/>
                      </a:lnTo>
                      <a:lnTo>
                        <a:pt x="546" y="7"/>
                      </a:lnTo>
                      <a:lnTo>
                        <a:pt x="531" y="3"/>
                      </a:lnTo>
                      <a:lnTo>
                        <a:pt x="515" y="1"/>
                      </a:lnTo>
                      <a:lnTo>
                        <a:pt x="497" y="0"/>
                      </a:lnTo>
                      <a:lnTo>
                        <a:pt x="489" y="0"/>
                      </a:lnTo>
                      <a:lnTo>
                        <a:pt x="481" y="1"/>
                      </a:lnTo>
                      <a:lnTo>
                        <a:pt x="481" y="1"/>
                      </a:lnTo>
                      <a:lnTo>
                        <a:pt x="472" y="3"/>
                      </a:lnTo>
                      <a:lnTo>
                        <a:pt x="463" y="6"/>
                      </a:lnTo>
                      <a:lnTo>
                        <a:pt x="456" y="9"/>
                      </a:lnTo>
                      <a:lnTo>
                        <a:pt x="448" y="13"/>
                      </a:lnTo>
                      <a:lnTo>
                        <a:pt x="434" y="24"/>
                      </a:lnTo>
                      <a:lnTo>
                        <a:pt x="420" y="35"/>
                      </a:lnTo>
                      <a:lnTo>
                        <a:pt x="409" y="47"/>
                      </a:lnTo>
                      <a:lnTo>
                        <a:pt x="399" y="60"/>
                      </a:lnTo>
                      <a:lnTo>
                        <a:pt x="392" y="71"/>
                      </a:lnTo>
                      <a:lnTo>
                        <a:pt x="387" y="81"/>
                      </a:lnTo>
                      <a:lnTo>
                        <a:pt x="387" y="81"/>
                      </a:lnTo>
                      <a:lnTo>
                        <a:pt x="385" y="91"/>
                      </a:lnTo>
                      <a:lnTo>
                        <a:pt x="384" y="100"/>
                      </a:lnTo>
                      <a:lnTo>
                        <a:pt x="385" y="109"/>
                      </a:lnTo>
                      <a:lnTo>
                        <a:pt x="386" y="116"/>
                      </a:lnTo>
                      <a:lnTo>
                        <a:pt x="389" y="131"/>
                      </a:lnTo>
                      <a:lnTo>
                        <a:pt x="392" y="139"/>
                      </a:lnTo>
                      <a:lnTo>
                        <a:pt x="392" y="139"/>
                      </a:lnTo>
                      <a:lnTo>
                        <a:pt x="396" y="147"/>
                      </a:lnTo>
                      <a:lnTo>
                        <a:pt x="397" y="156"/>
                      </a:lnTo>
                      <a:lnTo>
                        <a:pt x="398" y="167"/>
                      </a:lnTo>
                      <a:lnTo>
                        <a:pt x="390" y="170"/>
                      </a:lnTo>
                      <a:lnTo>
                        <a:pt x="390" y="170"/>
                      </a:lnTo>
                      <a:lnTo>
                        <a:pt x="376" y="181"/>
                      </a:lnTo>
                      <a:lnTo>
                        <a:pt x="360" y="195"/>
                      </a:lnTo>
                      <a:lnTo>
                        <a:pt x="342" y="208"/>
                      </a:lnTo>
                      <a:lnTo>
                        <a:pt x="342" y="208"/>
                      </a:lnTo>
                      <a:lnTo>
                        <a:pt x="332" y="215"/>
                      </a:lnTo>
                      <a:lnTo>
                        <a:pt x="319" y="221"/>
                      </a:lnTo>
                      <a:lnTo>
                        <a:pt x="293" y="233"/>
                      </a:lnTo>
                      <a:lnTo>
                        <a:pt x="266" y="244"/>
                      </a:lnTo>
                      <a:lnTo>
                        <a:pt x="253" y="249"/>
                      </a:lnTo>
                      <a:lnTo>
                        <a:pt x="243" y="254"/>
                      </a:lnTo>
                      <a:lnTo>
                        <a:pt x="243" y="254"/>
                      </a:lnTo>
                      <a:lnTo>
                        <a:pt x="239" y="259"/>
                      </a:lnTo>
                      <a:lnTo>
                        <a:pt x="235" y="263"/>
                      </a:lnTo>
                      <a:lnTo>
                        <a:pt x="232" y="269"/>
                      </a:lnTo>
                      <a:lnTo>
                        <a:pt x="228" y="275"/>
                      </a:lnTo>
                      <a:lnTo>
                        <a:pt x="222" y="290"/>
                      </a:lnTo>
                      <a:lnTo>
                        <a:pt x="217" y="308"/>
                      </a:lnTo>
                      <a:lnTo>
                        <a:pt x="214" y="325"/>
                      </a:lnTo>
                      <a:lnTo>
                        <a:pt x="211" y="343"/>
                      </a:lnTo>
                      <a:lnTo>
                        <a:pt x="209" y="359"/>
                      </a:lnTo>
                      <a:lnTo>
                        <a:pt x="208" y="373"/>
                      </a:lnTo>
                      <a:lnTo>
                        <a:pt x="208" y="373"/>
                      </a:lnTo>
                      <a:lnTo>
                        <a:pt x="207" y="408"/>
                      </a:lnTo>
                      <a:lnTo>
                        <a:pt x="208" y="452"/>
                      </a:lnTo>
                      <a:lnTo>
                        <a:pt x="208" y="509"/>
                      </a:lnTo>
                      <a:lnTo>
                        <a:pt x="208" y="509"/>
                      </a:lnTo>
                      <a:lnTo>
                        <a:pt x="197" y="507"/>
                      </a:lnTo>
                      <a:lnTo>
                        <a:pt x="174" y="505"/>
                      </a:lnTo>
                      <a:lnTo>
                        <a:pt x="174" y="505"/>
                      </a:lnTo>
                      <a:lnTo>
                        <a:pt x="161" y="503"/>
                      </a:lnTo>
                      <a:lnTo>
                        <a:pt x="143" y="499"/>
                      </a:lnTo>
                      <a:lnTo>
                        <a:pt x="108" y="487"/>
                      </a:lnTo>
                      <a:lnTo>
                        <a:pt x="108" y="487"/>
                      </a:lnTo>
                      <a:lnTo>
                        <a:pt x="101" y="486"/>
                      </a:lnTo>
                      <a:lnTo>
                        <a:pt x="94" y="487"/>
                      </a:lnTo>
                      <a:lnTo>
                        <a:pt x="87" y="490"/>
                      </a:lnTo>
                      <a:lnTo>
                        <a:pt x="80" y="494"/>
                      </a:lnTo>
                      <a:lnTo>
                        <a:pt x="75" y="500"/>
                      </a:lnTo>
                      <a:lnTo>
                        <a:pt x="71" y="506"/>
                      </a:lnTo>
                      <a:lnTo>
                        <a:pt x="69" y="513"/>
                      </a:lnTo>
                      <a:lnTo>
                        <a:pt x="68" y="520"/>
                      </a:lnTo>
                      <a:lnTo>
                        <a:pt x="68" y="520"/>
                      </a:lnTo>
                      <a:lnTo>
                        <a:pt x="69" y="530"/>
                      </a:lnTo>
                      <a:lnTo>
                        <a:pt x="73" y="545"/>
                      </a:lnTo>
                      <a:lnTo>
                        <a:pt x="87" y="582"/>
                      </a:lnTo>
                      <a:lnTo>
                        <a:pt x="103" y="622"/>
                      </a:lnTo>
                      <a:lnTo>
                        <a:pt x="116" y="657"/>
                      </a:lnTo>
                      <a:lnTo>
                        <a:pt x="116" y="657"/>
                      </a:lnTo>
                      <a:lnTo>
                        <a:pt x="123" y="676"/>
                      </a:lnTo>
                      <a:lnTo>
                        <a:pt x="130" y="699"/>
                      </a:lnTo>
                      <a:lnTo>
                        <a:pt x="145" y="751"/>
                      </a:lnTo>
                      <a:lnTo>
                        <a:pt x="164" y="816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3" y="1274"/>
                      </a:lnTo>
                      <a:lnTo>
                        <a:pt x="6" y="1277"/>
                      </a:lnTo>
                      <a:lnTo>
                        <a:pt x="10" y="1279"/>
                      </a:lnTo>
                      <a:lnTo>
                        <a:pt x="10" y="1279"/>
                      </a:lnTo>
                      <a:lnTo>
                        <a:pt x="25" y="1282"/>
                      </a:lnTo>
                      <a:lnTo>
                        <a:pt x="170" y="859"/>
                      </a:lnTo>
                      <a:lnTo>
                        <a:pt x="192" y="862"/>
                      </a:lnTo>
                      <a:lnTo>
                        <a:pt x="192" y="862"/>
                      </a:lnTo>
                      <a:lnTo>
                        <a:pt x="201" y="869"/>
                      </a:lnTo>
                      <a:lnTo>
                        <a:pt x="213" y="880"/>
                      </a:lnTo>
                      <a:lnTo>
                        <a:pt x="213" y="880"/>
                      </a:lnTo>
                      <a:lnTo>
                        <a:pt x="216" y="880"/>
                      </a:lnTo>
                      <a:lnTo>
                        <a:pt x="220" y="881"/>
                      </a:lnTo>
                      <a:lnTo>
                        <a:pt x="233" y="882"/>
                      </a:lnTo>
                      <a:lnTo>
                        <a:pt x="248" y="882"/>
                      </a:lnTo>
                      <a:lnTo>
                        <a:pt x="248" y="902"/>
                      </a:lnTo>
                      <a:lnTo>
                        <a:pt x="323" y="901"/>
                      </a:lnTo>
                      <a:lnTo>
                        <a:pt x="405" y="917"/>
                      </a:lnTo>
                      <a:lnTo>
                        <a:pt x="275" y="1364"/>
                      </a:lnTo>
                      <a:lnTo>
                        <a:pt x="283" y="1371"/>
                      </a:lnTo>
                      <a:lnTo>
                        <a:pt x="298" y="1373"/>
                      </a:lnTo>
                      <a:lnTo>
                        <a:pt x="433" y="917"/>
                      </a:lnTo>
                      <a:lnTo>
                        <a:pt x="447" y="920"/>
                      </a:lnTo>
                      <a:lnTo>
                        <a:pt x="484" y="1230"/>
                      </a:lnTo>
                      <a:lnTo>
                        <a:pt x="484" y="1230"/>
                      </a:lnTo>
                      <a:lnTo>
                        <a:pt x="491" y="1233"/>
                      </a:lnTo>
                      <a:lnTo>
                        <a:pt x="497" y="1235"/>
                      </a:lnTo>
                      <a:lnTo>
                        <a:pt x="503" y="1235"/>
                      </a:lnTo>
                      <a:lnTo>
                        <a:pt x="503" y="1235"/>
                      </a:lnTo>
                      <a:lnTo>
                        <a:pt x="505" y="1235"/>
                      </a:lnTo>
                      <a:lnTo>
                        <a:pt x="506" y="1234"/>
                      </a:lnTo>
                      <a:lnTo>
                        <a:pt x="510" y="1230"/>
                      </a:lnTo>
                      <a:lnTo>
                        <a:pt x="513" y="1225"/>
                      </a:lnTo>
                      <a:lnTo>
                        <a:pt x="470" y="919"/>
                      </a:lnTo>
                      <a:lnTo>
                        <a:pt x="524" y="914"/>
                      </a:lnTo>
                      <a:lnTo>
                        <a:pt x="550" y="906"/>
                      </a:lnTo>
                      <a:lnTo>
                        <a:pt x="694" y="938"/>
                      </a:lnTo>
                      <a:lnTo>
                        <a:pt x="719" y="991"/>
                      </a:lnTo>
                      <a:lnTo>
                        <a:pt x="735" y="1087"/>
                      </a:lnTo>
                      <a:lnTo>
                        <a:pt x="735" y="1087"/>
                      </a:lnTo>
                      <a:lnTo>
                        <a:pt x="680" y="1092"/>
                      </a:lnTo>
                      <a:lnTo>
                        <a:pt x="631" y="1098"/>
                      </a:lnTo>
                      <a:lnTo>
                        <a:pt x="631" y="1098"/>
                      </a:lnTo>
                      <a:lnTo>
                        <a:pt x="604" y="1103"/>
                      </a:lnTo>
                      <a:lnTo>
                        <a:pt x="574" y="1110"/>
                      </a:lnTo>
                      <a:lnTo>
                        <a:pt x="541" y="1120"/>
                      </a:lnTo>
                      <a:lnTo>
                        <a:pt x="539" y="1144"/>
                      </a:lnTo>
                      <a:lnTo>
                        <a:pt x="552" y="1141"/>
                      </a:lnTo>
                      <a:lnTo>
                        <a:pt x="553" y="1155"/>
                      </a:lnTo>
                      <a:lnTo>
                        <a:pt x="544" y="1160"/>
                      </a:lnTo>
                      <a:lnTo>
                        <a:pt x="543" y="1163"/>
                      </a:lnTo>
                      <a:lnTo>
                        <a:pt x="543" y="1163"/>
                      </a:lnTo>
                      <a:lnTo>
                        <a:pt x="548" y="1165"/>
                      </a:lnTo>
                      <a:lnTo>
                        <a:pt x="554" y="1166"/>
                      </a:lnTo>
                      <a:lnTo>
                        <a:pt x="561" y="1166"/>
                      </a:lnTo>
                      <a:lnTo>
                        <a:pt x="561" y="1166"/>
                      </a:lnTo>
                      <a:lnTo>
                        <a:pt x="570" y="1165"/>
                      </a:lnTo>
                      <a:lnTo>
                        <a:pt x="576" y="1163"/>
                      </a:lnTo>
                      <a:lnTo>
                        <a:pt x="581" y="1161"/>
                      </a:lnTo>
                      <a:lnTo>
                        <a:pt x="581" y="1156"/>
                      </a:lnTo>
                      <a:lnTo>
                        <a:pt x="565" y="1153"/>
                      </a:lnTo>
                      <a:lnTo>
                        <a:pt x="565" y="1138"/>
                      </a:lnTo>
                      <a:lnTo>
                        <a:pt x="565" y="1138"/>
                      </a:lnTo>
                      <a:lnTo>
                        <a:pt x="575" y="1136"/>
                      </a:lnTo>
                      <a:lnTo>
                        <a:pt x="595" y="1132"/>
                      </a:lnTo>
                      <a:lnTo>
                        <a:pt x="609" y="1131"/>
                      </a:lnTo>
                      <a:lnTo>
                        <a:pt x="623" y="1129"/>
                      </a:lnTo>
                      <a:lnTo>
                        <a:pt x="638" y="1129"/>
                      </a:lnTo>
                      <a:lnTo>
                        <a:pt x="650" y="1130"/>
                      </a:lnTo>
                      <a:lnTo>
                        <a:pt x="650" y="1130"/>
                      </a:lnTo>
                      <a:lnTo>
                        <a:pt x="669" y="1132"/>
                      </a:lnTo>
                      <a:lnTo>
                        <a:pt x="694" y="1133"/>
                      </a:lnTo>
                      <a:lnTo>
                        <a:pt x="744" y="1133"/>
                      </a:lnTo>
                      <a:lnTo>
                        <a:pt x="745" y="1139"/>
                      </a:lnTo>
                      <a:lnTo>
                        <a:pt x="774" y="1312"/>
                      </a:lnTo>
                      <a:lnTo>
                        <a:pt x="774" y="1312"/>
                      </a:lnTo>
                      <a:lnTo>
                        <a:pt x="779" y="1315"/>
                      </a:lnTo>
                      <a:lnTo>
                        <a:pt x="784" y="1317"/>
                      </a:lnTo>
                      <a:lnTo>
                        <a:pt x="789" y="1317"/>
                      </a:lnTo>
                      <a:lnTo>
                        <a:pt x="789" y="1317"/>
                      </a:lnTo>
                      <a:lnTo>
                        <a:pt x="792" y="1317"/>
                      </a:lnTo>
                      <a:lnTo>
                        <a:pt x="794" y="1315"/>
                      </a:lnTo>
                      <a:lnTo>
                        <a:pt x="797" y="1312"/>
                      </a:lnTo>
                      <a:lnTo>
                        <a:pt x="799" y="1308"/>
                      </a:lnTo>
                      <a:lnTo>
                        <a:pt x="799" y="1306"/>
                      </a:lnTo>
                      <a:lnTo>
                        <a:pt x="788" y="1238"/>
                      </a:lnTo>
                      <a:lnTo>
                        <a:pt x="788" y="1238"/>
                      </a:lnTo>
                      <a:lnTo>
                        <a:pt x="801" y="1238"/>
                      </a:lnTo>
                      <a:lnTo>
                        <a:pt x="825" y="1238"/>
                      </a:lnTo>
                      <a:lnTo>
                        <a:pt x="825" y="1238"/>
                      </a:lnTo>
                      <a:lnTo>
                        <a:pt x="836" y="1237"/>
                      </a:lnTo>
                      <a:lnTo>
                        <a:pt x="849" y="1235"/>
                      </a:lnTo>
                      <a:lnTo>
                        <a:pt x="861" y="1233"/>
                      </a:lnTo>
                      <a:lnTo>
                        <a:pt x="861" y="1225"/>
                      </a:lnTo>
                      <a:lnTo>
                        <a:pt x="861" y="1225"/>
                      </a:lnTo>
                      <a:lnTo>
                        <a:pt x="868" y="1224"/>
                      </a:lnTo>
                      <a:lnTo>
                        <a:pt x="874" y="1223"/>
                      </a:lnTo>
                      <a:lnTo>
                        <a:pt x="882" y="1224"/>
                      </a:lnTo>
                      <a:lnTo>
                        <a:pt x="882" y="1224"/>
                      </a:lnTo>
                      <a:lnTo>
                        <a:pt x="891" y="1225"/>
                      </a:lnTo>
                      <a:lnTo>
                        <a:pt x="903" y="1227"/>
                      </a:lnTo>
                      <a:lnTo>
                        <a:pt x="917" y="1227"/>
                      </a:lnTo>
                      <a:lnTo>
                        <a:pt x="930" y="1226"/>
                      </a:lnTo>
                      <a:lnTo>
                        <a:pt x="930" y="1226"/>
                      </a:lnTo>
                      <a:lnTo>
                        <a:pt x="937" y="1224"/>
                      </a:lnTo>
                      <a:lnTo>
                        <a:pt x="946" y="1221"/>
                      </a:lnTo>
                      <a:lnTo>
                        <a:pt x="962" y="1212"/>
                      </a:lnTo>
                      <a:lnTo>
                        <a:pt x="976" y="1204"/>
                      </a:lnTo>
                      <a:lnTo>
                        <a:pt x="981" y="1200"/>
                      </a:lnTo>
                      <a:lnTo>
                        <a:pt x="983" y="1198"/>
                      </a:lnTo>
                      <a:lnTo>
                        <a:pt x="983" y="1198"/>
                      </a:lnTo>
                      <a:lnTo>
                        <a:pt x="983" y="1196"/>
                      </a:lnTo>
                      <a:lnTo>
                        <a:pt x="983" y="1194"/>
                      </a:lnTo>
                      <a:lnTo>
                        <a:pt x="982" y="1190"/>
                      </a:lnTo>
                      <a:lnTo>
                        <a:pt x="980" y="1185"/>
                      </a:lnTo>
                      <a:lnTo>
                        <a:pt x="973" y="1186"/>
                      </a:lnTo>
                      <a:lnTo>
                        <a:pt x="973" y="1186"/>
                      </a:lnTo>
                      <a:lnTo>
                        <a:pt x="973" y="1183"/>
                      </a:lnTo>
                      <a:lnTo>
                        <a:pt x="971" y="1180"/>
                      </a:lnTo>
                      <a:lnTo>
                        <a:pt x="968" y="1176"/>
                      </a:lnTo>
                      <a:lnTo>
                        <a:pt x="965" y="1174"/>
                      </a:lnTo>
                      <a:lnTo>
                        <a:pt x="962" y="1172"/>
                      </a:lnTo>
                      <a:lnTo>
                        <a:pt x="962" y="1172"/>
                      </a:lnTo>
                      <a:lnTo>
                        <a:pt x="958" y="1170"/>
                      </a:lnTo>
                      <a:lnTo>
                        <a:pt x="953" y="1169"/>
                      </a:lnTo>
                      <a:lnTo>
                        <a:pt x="940" y="1168"/>
                      </a:lnTo>
                      <a:lnTo>
                        <a:pt x="928" y="1167"/>
                      </a:lnTo>
                      <a:lnTo>
                        <a:pt x="919" y="1166"/>
                      </a:lnTo>
                      <a:lnTo>
                        <a:pt x="919" y="1166"/>
                      </a:lnTo>
                      <a:lnTo>
                        <a:pt x="916" y="1164"/>
                      </a:lnTo>
                      <a:lnTo>
                        <a:pt x="912" y="1161"/>
                      </a:lnTo>
                      <a:lnTo>
                        <a:pt x="902" y="1152"/>
                      </a:lnTo>
                      <a:lnTo>
                        <a:pt x="892" y="1138"/>
                      </a:lnTo>
                      <a:lnTo>
                        <a:pt x="892" y="1138"/>
                      </a:lnTo>
                      <a:lnTo>
                        <a:pt x="1080" y="1161"/>
                      </a:lnTo>
                      <a:lnTo>
                        <a:pt x="1080" y="1161"/>
                      </a:lnTo>
                      <a:lnTo>
                        <a:pt x="1086" y="1163"/>
                      </a:lnTo>
                      <a:lnTo>
                        <a:pt x="1089" y="1166"/>
                      </a:lnTo>
                      <a:lnTo>
                        <a:pt x="1091" y="1168"/>
                      </a:lnTo>
                      <a:lnTo>
                        <a:pt x="1091" y="1169"/>
                      </a:lnTo>
                      <a:lnTo>
                        <a:pt x="1102" y="1168"/>
                      </a:lnTo>
                      <a:lnTo>
                        <a:pt x="1100" y="1180"/>
                      </a:lnTo>
                      <a:lnTo>
                        <a:pt x="1100" y="1180"/>
                      </a:lnTo>
                      <a:lnTo>
                        <a:pt x="1095" y="1182"/>
                      </a:lnTo>
                      <a:lnTo>
                        <a:pt x="1092" y="1185"/>
                      </a:lnTo>
                      <a:lnTo>
                        <a:pt x="1091" y="1186"/>
                      </a:lnTo>
                      <a:lnTo>
                        <a:pt x="1091" y="1188"/>
                      </a:lnTo>
                      <a:lnTo>
                        <a:pt x="1091" y="1188"/>
                      </a:lnTo>
                      <a:lnTo>
                        <a:pt x="1092" y="1189"/>
                      </a:lnTo>
                      <a:lnTo>
                        <a:pt x="1093" y="1190"/>
                      </a:lnTo>
                      <a:lnTo>
                        <a:pt x="1097" y="1192"/>
                      </a:lnTo>
                      <a:lnTo>
                        <a:pt x="1103" y="1193"/>
                      </a:lnTo>
                      <a:lnTo>
                        <a:pt x="1110" y="1194"/>
                      </a:lnTo>
                      <a:lnTo>
                        <a:pt x="1110" y="1194"/>
                      </a:lnTo>
                      <a:lnTo>
                        <a:pt x="1118" y="1193"/>
                      </a:lnTo>
                      <a:lnTo>
                        <a:pt x="1124" y="1191"/>
                      </a:lnTo>
                      <a:lnTo>
                        <a:pt x="1128" y="1188"/>
                      </a:lnTo>
                      <a:lnTo>
                        <a:pt x="1129" y="1187"/>
                      </a:lnTo>
                      <a:lnTo>
                        <a:pt x="1129" y="1185"/>
                      </a:lnTo>
                      <a:lnTo>
                        <a:pt x="1129" y="1185"/>
                      </a:lnTo>
                      <a:lnTo>
                        <a:pt x="1129" y="1183"/>
                      </a:lnTo>
                      <a:lnTo>
                        <a:pt x="1127" y="1181"/>
                      </a:lnTo>
                      <a:lnTo>
                        <a:pt x="1124" y="1180"/>
                      </a:lnTo>
                      <a:lnTo>
                        <a:pt x="1118" y="1179"/>
                      </a:lnTo>
                      <a:lnTo>
                        <a:pt x="1114" y="1167"/>
                      </a:lnTo>
                      <a:lnTo>
                        <a:pt x="1125" y="1164"/>
                      </a:lnTo>
                      <a:lnTo>
                        <a:pt x="1125" y="1164"/>
                      </a:lnTo>
                      <a:lnTo>
                        <a:pt x="1122" y="1154"/>
                      </a:lnTo>
                      <a:lnTo>
                        <a:pt x="1118" y="1140"/>
                      </a:lnTo>
                      <a:lnTo>
                        <a:pt x="1118" y="1140"/>
                      </a:lnTo>
                      <a:lnTo>
                        <a:pt x="1112" y="1137"/>
                      </a:lnTo>
                      <a:lnTo>
                        <a:pt x="1100" y="1134"/>
                      </a:lnTo>
                      <a:lnTo>
                        <a:pt x="1063" y="1124"/>
                      </a:lnTo>
                      <a:lnTo>
                        <a:pt x="1009" y="1111"/>
                      </a:lnTo>
                      <a:lnTo>
                        <a:pt x="1032" y="1092"/>
                      </a:lnTo>
                      <a:lnTo>
                        <a:pt x="1028" y="1076"/>
                      </a:lnTo>
                      <a:lnTo>
                        <a:pt x="1052" y="1069"/>
                      </a:lnTo>
                      <a:lnTo>
                        <a:pt x="1052" y="1069"/>
                      </a:lnTo>
                      <a:lnTo>
                        <a:pt x="1060" y="1066"/>
                      </a:lnTo>
                      <a:lnTo>
                        <a:pt x="1079" y="1059"/>
                      </a:lnTo>
                      <a:lnTo>
                        <a:pt x="1093" y="1054"/>
                      </a:lnTo>
                      <a:lnTo>
                        <a:pt x="1106" y="1048"/>
                      </a:lnTo>
                      <a:lnTo>
                        <a:pt x="1120" y="1040"/>
                      </a:lnTo>
                      <a:lnTo>
                        <a:pt x="1132" y="1033"/>
                      </a:lnTo>
                      <a:lnTo>
                        <a:pt x="1132" y="1033"/>
                      </a:lnTo>
                      <a:lnTo>
                        <a:pt x="1143" y="1024"/>
                      </a:lnTo>
                      <a:lnTo>
                        <a:pt x="1153" y="1015"/>
                      </a:lnTo>
                      <a:lnTo>
                        <a:pt x="1161" y="1006"/>
                      </a:lnTo>
                      <a:lnTo>
                        <a:pt x="1168" y="998"/>
                      </a:lnTo>
                      <a:lnTo>
                        <a:pt x="1177" y="985"/>
                      </a:lnTo>
                      <a:lnTo>
                        <a:pt x="1181" y="980"/>
                      </a:lnTo>
                      <a:lnTo>
                        <a:pt x="1174" y="974"/>
                      </a:lnTo>
                      <a:lnTo>
                        <a:pt x="1168" y="976"/>
                      </a:lnTo>
                      <a:lnTo>
                        <a:pt x="1168" y="976"/>
                      </a:lnTo>
                      <a:lnTo>
                        <a:pt x="1168" y="975"/>
                      </a:lnTo>
                      <a:lnTo>
                        <a:pt x="1166" y="973"/>
                      </a:lnTo>
                      <a:lnTo>
                        <a:pt x="1162" y="969"/>
                      </a:lnTo>
                      <a:lnTo>
                        <a:pt x="1155" y="967"/>
                      </a:lnTo>
                      <a:lnTo>
                        <a:pt x="1155" y="967"/>
                      </a:lnTo>
                      <a:lnTo>
                        <a:pt x="1150" y="966"/>
                      </a:lnTo>
                      <a:lnTo>
                        <a:pt x="1146" y="967"/>
                      </a:lnTo>
                      <a:lnTo>
                        <a:pt x="1143" y="968"/>
                      </a:lnTo>
                      <a:lnTo>
                        <a:pt x="1140" y="970"/>
                      </a:lnTo>
                      <a:lnTo>
                        <a:pt x="1133" y="975"/>
                      </a:lnTo>
                      <a:lnTo>
                        <a:pt x="1126" y="981"/>
                      </a:lnTo>
                      <a:lnTo>
                        <a:pt x="1126" y="981"/>
                      </a:lnTo>
                      <a:lnTo>
                        <a:pt x="1121" y="982"/>
                      </a:lnTo>
                      <a:lnTo>
                        <a:pt x="1113" y="984"/>
                      </a:lnTo>
                      <a:lnTo>
                        <a:pt x="1094" y="987"/>
                      </a:lnTo>
                      <a:lnTo>
                        <a:pt x="1069" y="989"/>
                      </a:lnTo>
                      <a:lnTo>
                        <a:pt x="1069" y="989"/>
                      </a:lnTo>
                      <a:lnTo>
                        <a:pt x="1069" y="987"/>
                      </a:lnTo>
                      <a:lnTo>
                        <a:pt x="1068" y="983"/>
                      </a:lnTo>
                      <a:lnTo>
                        <a:pt x="1068" y="983"/>
                      </a:lnTo>
                      <a:lnTo>
                        <a:pt x="1066" y="982"/>
                      </a:lnTo>
                      <a:lnTo>
                        <a:pt x="1062" y="981"/>
                      </a:lnTo>
                      <a:lnTo>
                        <a:pt x="1049" y="979"/>
                      </a:lnTo>
                      <a:lnTo>
                        <a:pt x="1033" y="976"/>
                      </a:lnTo>
                      <a:lnTo>
                        <a:pt x="1021" y="976"/>
                      </a:lnTo>
                      <a:lnTo>
                        <a:pt x="1021" y="976"/>
                      </a:lnTo>
                      <a:lnTo>
                        <a:pt x="1017" y="976"/>
                      </a:lnTo>
                      <a:lnTo>
                        <a:pt x="1012" y="975"/>
                      </a:lnTo>
                      <a:lnTo>
                        <a:pt x="1005" y="972"/>
                      </a:lnTo>
                      <a:lnTo>
                        <a:pt x="998" y="969"/>
                      </a:lnTo>
                      <a:lnTo>
                        <a:pt x="996" y="968"/>
                      </a:lnTo>
                      <a:lnTo>
                        <a:pt x="994" y="968"/>
                      </a:lnTo>
                      <a:lnTo>
                        <a:pt x="994" y="968"/>
                      </a:lnTo>
                      <a:lnTo>
                        <a:pt x="993" y="969"/>
                      </a:lnTo>
                      <a:lnTo>
                        <a:pt x="993" y="970"/>
                      </a:lnTo>
                      <a:lnTo>
                        <a:pt x="992" y="973"/>
                      </a:lnTo>
                      <a:lnTo>
                        <a:pt x="993" y="979"/>
                      </a:lnTo>
                      <a:lnTo>
                        <a:pt x="993" y="979"/>
                      </a:lnTo>
                      <a:lnTo>
                        <a:pt x="955" y="953"/>
                      </a:lnTo>
                      <a:lnTo>
                        <a:pt x="955" y="953"/>
                      </a:lnTo>
                      <a:lnTo>
                        <a:pt x="946" y="946"/>
                      </a:lnTo>
                      <a:lnTo>
                        <a:pt x="937" y="937"/>
                      </a:lnTo>
                      <a:lnTo>
                        <a:pt x="928" y="927"/>
                      </a:lnTo>
                      <a:lnTo>
                        <a:pt x="921" y="918"/>
                      </a:lnTo>
                      <a:lnTo>
                        <a:pt x="908" y="900"/>
                      </a:lnTo>
                      <a:lnTo>
                        <a:pt x="903" y="893"/>
                      </a:lnTo>
                      <a:lnTo>
                        <a:pt x="940" y="869"/>
                      </a:lnTo>
                      <a:lnTo>
                        <a:pt x="940" y="869"/>
                      </a:lnTo>
                      <a:lnTo>
                        <a:pt x="919" y="836"/>
                      </a:lnTo>
                      <a:lnTo>
                        <a:pt x="919" y="836"/>
                      </a:lnTo>
                      <a:lnTo>
                        <a:pt x="906" y="819"/>
                      </a:lnTo>
                      <a:lnTo>
                        <a:pt x="891" y="799"/>
                      </a:lnTo>
                      <a:lnTo>
                        <a:pt x="871" y="777"/>
                      </a:lnTo>
                      <a:lnTo>
                        <a:pt x="871" y="568"/>
                      </a:lnTo>
                      <a:lnTo>
                        <a:pt x="871" y="568"/>
                      </a:lnTo>
                      <a:lnTo>
                        <a:pt x="885" y="569"/>
                      </a:lnTo>
                      <a:lnTo>
                        <a:pt x="902" y="569"/>
                      </a:lnTo>
                      <a:lnTo>
                        <a:pt x="930" y="569"/>
                      </a:lnTo>
                      <a:lnTo>
                        <a:pt x="930" y="569"/>
                      </a:lnTo>
                      <a:close/>
                      <a:moveTo>
                        <a:pt x="167" y="570"/>
                      </a:moveTo>
                      <a:lnTo>
                        <a:pt x="167" y="570"/>
                      </a:lnTo>
                      <a:lnTo>
                        <a:pt x="152" y="565"/>
                      </a:lnTo>
                      <a:lnTo>
                        <a:pt x="136" y="560"/>
                      </a:lnTo>
                      <a:lnTo>
                        <a:pt x="119" y="554"/>
                      </a:lnTo>
                      <a:lnTo>
                        <a:pt x="108" y="549"/>
                      </a:lnTo>
                      <a:lnTo>
                        <a:pt x="108" y="549"/>
                      </a:lnTo>
                      <a:lnTo>
                        <a:pt x="104" y="546"/>
                      </a:lnTo>
                      <a:lnTo>
                        <a:pt x="101" y="543"/>
                      </a:lnTo>
                      <a:lnTo>
                        <a:pt x="99" y="539"/>
                      </a:lnTo>
                      <a:lnTo>
                        <a:pt x="97" y="534"/>
                      </a:lnTo>
                      <a:lnTo>
                        <a:pt x="95" y="529"/>
                      </a:lnTo>
                      <a:lnTo>
                        <a:pt x="95" y="525"/>
                      </a:lnTo>
                      <a:lnTo>
                        <a:pt x="95" y="522"/>
                      </a:lnTo>
                      <a:lnTo>
                        <a:pt x="97" y="520"/>
                      </a:lnTo>
                      <a:lnTo>
                        <a:pt x="97" y="520"/>
                      </a:lnTo>
                      <a:lnTo>
                        <a:pt x="100" y="519"/>
                      </a:lnTo>
                      <a:lnTo>
                        <a:pt x="104" y="520"/>
                      </a:lnTo>
                      <a:lnTo>
                        <a:pt x="115" y="524"/>
                      </a:lnTo>
                      <a:lnTo>
                        <a:pt x="131" y="530"/>
                      </a:lnTo>
                      <a:lnTo>
                        <a:pt x="140" y="535"/>
                      </a:lnTo>
                      <a:lnTo>
                        <a:pt x="150" y="537"/>
                      </a:lnTo>
                      <a:lnTo>
                        <a:pt x="150" y="537"/>
                      </a:lnTo>
                      <a:lnTo>
                        <a:pt x="171" y="541"/>
                      </a:lnTo>
                      <a:lnTo>
                        <a:pt x="190" y="543"/>
                      </a:lnTo>
                      <a:lnTo>
                        <a:pt x="209" y="544"/>
                      </a:lnTo>
                      <a:lnTo>
                        <a:pt x="207" y="577"/>
                      </a:lnTo>
                      <a:lnTo>
                        <a:pt x="207" y="577"/>
                      </a:lnTo>
                      <a:lnTo>
                        <a:pt x="193" y="575"/>
                      </a:lnTo>
                      <a:lnTo>
                        <a:pt x="167" y="570"/>
                      </a:lnTo>
                      <a:lnTo>
                        <a:pt x="167" y="570"/>
                      </a:lnTo>
                      <a:close/>
                      <a:moveTo>
                        <a:pt x="212" y="813"/>
                      </a:moveTo>
                      <a:lnTo>
                        <a:pt x="212" y="813"/>
                      </a:lnTo>
                      <a:lnTo>
                        <a:pt x="210" y="821"/>
                      </a:lnTo>
                      <a:lnTo>
                        <a:pt x="207" y="827"/>
                      </a:lnTo>
                      <a:lnTo>
                        <a:pt x="203" y="833"/>
                      </a:lnTo>
                      <a:lnTo>
                        <a:pt x="198" y="832"/>
                      </a:lnTo>
                      <a:lnTo>
                        <a:pt x="198" y="832"/>
                      </a:lnTo>
                      <a:lnTo>
                        <a:pt x="193" y="818"/>
                      </a:lnTo>
                      <a:lnTo>
                        <a:pt x="184" y="795"/>
                      </a:lnTo>
                      <a:lnTo>
                        <a:pt x="184" y="795"/>
                      </a:lnTo>
                      <a:lnTo>
                        <a:pt x="180" y="783"/>
                      </a:lnTo>
                      <a:lnTo>
                        <a:pt x="176" y="769"/>
                      </a:lnTo>
                      <a:lnTo>
                        <a:pt x="172" y="752"/>
                      </a:lnTo>
                      <a:lnTo>
                        <a:pt x="172" y="752"/>
                      </a:lnTo>
                      <a:lnTo>
                        <a:pt x="182" y="759"/>
                      </a:lnTo>
                      <a:lnTo>
                        <a:pt x="197" y="769"/>
                      </a:lnTo>
                      <a:lnTo>
                        <a:pt x="197" y="769"/>
                      </a:lnTo>
                      <a:lnTo>
                        <a:pt x="203" y="773"/>
                      </a:lnTo>
                      <a:lnTo>
                        <a:pt x="210" y="776"/>
                      </a:lnTo>
                      <a:lnTo>
                        <a:pt x="218" y="779"/>
                      </a:lnTo>
                      <a:lnTo>
                        <a:pt x="218" y="779"/>
                      </a:lnTo>
                      <a:lnTo>
                        <a:pt x="212" y="813"/>
                      </a:lnTo>
                      <a:lnTo>
                        <a:pt x="212" y="813"/>
                      </a:lnTo>
                      <a:close/>
                      <a:moveTo>
                        <a:pt x="607" y="900"/>
                      </a:moveTo>
                      <a:lnTo>
                        <a:pt x="666" y="891"/>
                      </a:lnTo>
                      <a:lnTo>
                        <a:pt x="679" y="917"/>
                      </a:lnTo>
                      <a:lnTo>
                        <a:pt x="607" y="900"/>
                      </a:lnTo>
                      <a:close/>
                      <a:moveTo>
                        <a:pt x="814" y="694"/>
                      </a:moveTo>
                      <a:lnTo>
                        <a:pt x="814" y="694"/>
                      </a:lnTo>
                      <a:lnTo>
                        <a:pt x="796" y="658"/>
                      </a:lnTo>
                      <a:lnTo>
                        <a:pt x="783" y="632"/>
                      </a:lnTo>
                      <a:lnTo>
                        <a:pt x="777" y="623"/>
                      </a:lnTo>
                      <a:lnTo>
                        <a:pt x="772" y="618"/>
                      </a:lnTo>
                      <a:lnTo>
                        <a:pt x="772" y="618"/>
                      </a:lnTo>
                      <a:lnTo>
                        <a:pt x="764" y="613"/>
                      </a:lnTo>
                      <a:lnTo>
                        <a:pt x="756" y="609"/>
                      </a:lnTo>
                      <a:lnTo>
                        <a:pt x="747" y="605"/>
                      </a:lnTo>
                      <a:lnTo>
                        <a:pt x="747" y="605"/>
                      </a:lnTo>
                      <a:lnTo>
                        <a:pt x="752" y="597"/>
                      </a:lnTo>
                      <a:lnTo>
                        <a:pt x="757" y="592"/>
                      </a:lnTo>
                      <a:lnTo>
                        <a:pt x="760" y="587"/>
                      </a:lnTo>
                      <a:lnTo>
                        <a:pt x="760" y="587"/>
                      </a:lnTo>
                      <a:lnTo>
                        <a:pt x="761" y="581"/>
                      </a:lnTo>
                      <a:lnTo>
                        <a:pt x="761" y="574"/>
                      </a:lnTo>
                      <a:lnTo>
                        <a:pt x="760" y="565"/>
                      </a:lnTo>
                      <a:lnTo>
                        <a:pt x="815" y="569"/>
                      </a:lnTo>
                      <a:lnTo>
                        <a:pt x="814" y="694"/>
                      </a:lnTo>
                      <a:close/>
                      <a:moveTo>
                        <a:pt x="830" y="988"/>
                      </a:moveTo>
                      <a:lnTo>
                        <a:pt x="818" y="946"/>
                      </a:lnTo>
                      <a:lnTo>
                        <a:pt x="832" y="939"/>
                      </a:lnTo>
                      <a:lnTo>
                        <a:pt x="833" y="1002"/>
                      </a:lnTo>
                      <a:lnTo>
                        <a:pt x="830" y="988"/>
                      </a:lnTo>
                      <a:close/>
                      <a:moveTo>
                        <a:pt x="879" y="999"/>
                      </a:moveTo>
                      <a:lnTo>
                        <a:pt x="879" y="999"/>
                      </a:lnTo>
                      <a:lnTo>
                        <a:pt x="889" y="1012"/>
                      </a:lnTo>
                      <a:lnTo>
                        <a:pt x="897" y="1024"/>
                      </a:lnTo>
                      <a:lnTo>
                        <a:pt x="902" y="1032"/>
                      </a:lnTo>
                      <a:lnTo>
                        <a:pt x="902" y="1032"/>
                      </a:lnTo>
                      <a:lnTo>
                        <a:pt x="905" y="1043"/>
                      </a:lnTo>
                      <a:lnTo>
                        <a:pt x="907" y="1049"/>
                      </a:lnTo>
                      <a:lnTo>
                        <a:pt x="902" y="1051"/>
                      </a:lnTo>
                      <a:lnTo>
                        <a:pt x="903" y="1067"/>
                      </a:lnTo>
                      <a:lnTo>
                        <a:pt x="908" y="1084"/>
                      </a:lnTo>
                      <a:lnTo>
                        <a:pt x="875" y="1075"/>
                      </a:lnTo>
                      <a:lnTo>
                        <a:pt x="879" y="9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3" name="Oval 32"/>
              <p:cNvSpPr/>
              <p:nvPr/>
            </p:nvSpPr>
            <p:spPr bwMode="auto">
              <a:xfrm>
                <a:off x="467544" y="2946112"/>
                <a:ext cx="2016224" cy="482888"/>
              </a:xfrm>
              <a:prstGeom prst="ellipse">
                <a:avLst/>
              </a:prstGeom>
              <a:gradFill flip="none" rotWithShape="1">
                <a:gsLst>
                  <a:gs pos="0">
                    <a:srgbClr val="AEAEAE">
                      <a:shade val="30000"/>
                      <a:satMod val="115000"/>
                    </a:srgbClr>
                  </a:gs>
                  <a:gs pos="37000">
                    <a:srgbClr val="AEAEAE">
                      <a:shade val="67500"/>
                      <a:satMod val="115000"/>
                      <a:alpha val="73000"/>
                    </a:srgbClr>
                  </a:gs>
                  <a:gs pos="100000">
                    <a:schemeClr val="bg1">
                      <a:lumMod val="95000"/>
                      <a:alpha val="64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softEdge rad="1270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7160840" y="4434496"/>
              <a:ext cx="1371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[Home Institution]</a:t>
              </a:r>
            </a:p>
            <a:p>
              <a:pPr algn="ctr"/>
              <a:r>
                <a:rPr lang="en-US" sz="1600" dirty="0" smtClean="0">
                  <a:solidFill>
                    <a:srgbClr val="595959"/>
                  </a:solidFill>
                  <a:latin typeface="Calibri" pitchFamily="34" charset="0"/>
                  <a:cs typeface="Calibri" pitchFamily="34" charset="0"/>
                </a:rPr>
                <a:t>John Smith</a:t>
              </a:r>
              <a:endParaRPr lang="en-US" sz="160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760758" y="5445224"/>
            <a:ext cx="1163170" cy="37457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Patron @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88922" y="5445224"/>
            <a:ext cx="1156572" cy="37457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Patron @ B</a:t>
            </a:r>
          </a:p>
        </p:txBody>
      </p:sp>
      <p:sp>
        <p:nvSpPr>
          <p:cNvPr id="52" name="Arc 51"/>
          <p:cNvSpPr/>
          <p:nvPr/>
        </p:nvSpPr>
        <p:spPr bwMode="auto">
          <a:xfrm rot="8211640">
            <a:off x="5829630" y="3783966"/>
            <a:ext cx="3290202" cy="1371360"/>
          </a:xfrm>
          <a:prstGeom prst="arc">
            <a:avLst>
              <a:gd name="adj1" fmla="val 18417007"/>
              <a:gd name="adj2" fmla="val 0"/>
            </a:avLst>
          </a:prstGeom>
          <a:noFill/>
          <a:ln w="57150" cap="flat" cmpd="sng" algn="ctr">
            <a:solidFill>
              <a:srgbClr val="606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rc 52"/>
          <p:cNvSpPr/>
          <p:nvPr/>
        </p:nvSpPr>
        <p:spPr bwMode="auto">
          <a:xfrm rot="13388360" flipH="1">
            <a:off x="-252495" y="3731041"/>
            <a:ext cx="3290202" cy="1371360"/>
          </a:xfrm>
          <a:prstGeom prst="arc">
            <a:avLst>
              <a:gd name="adj1" fmla="val 18417007"/>
              <a:gd name="adj2" fmla="val 0"/>
            </a:avLst>
          </a:prstGeom>
          <a:noFill/>
          <a:ln w="57150" cap="flat" cmpd="sng" algn="ctr">
            <a:solidFill>
              <a:srgbClr val="606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Patrons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7788" y="6634163"/>
            <a:ext cx="4225925" cy="234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 Ex Libris Ltd.,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10" y="2492588"/>
            <a:ext cx="1187143" cy="11738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57909" y="4095874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Institution A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64" y="2460322"/>
            <a:ext cx="1187143" cy="11738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077963" y="4063608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Institution B</a:t>
            </a:r>
            <a:endParaRPr lang="en-US" b="1" dirty="0"/>
          </a:p>
        </p:txBody>
      </p:sp>
      <p:pic>
        <p:nvPicPr>
          <p:cNvPr id="1026" name="Picture 2" descr="C:\Users\MosheS\AppData\Local\Microsoft\Windows\Temporary Internet Files\Content.IE5\BW10GE3Y\MC9004406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0" y="5248976"/>
            <a:ext cx="1062176" cy="10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sheS\AppData\Local\Microsoft\Windows\Temporary Internet Files\Content.IE5\WW2DV4YW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37" y="870137"/>
            <a:ext cx="1148416" cy="11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1026" idx="3"/>
            <a:endCxn id="8" idx="2"/>
          </p:cNvCxnSpPr>
          <p:nvPr/>
        </p:nvCxnSpPr>
        <p:spPr bwMode="auto">
          <a:xfrm flipV="1">
            <a:off x="2362686" y="4432940"/>
            <a:ext cx="4651449" cy="1347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13" name="Picture 2" descr="C:\Users\MosheS\AppData\Local\Microsoft\Windows\Temporary Internet Files\Content.IE5\BW10GE3Y\MC900440675[1]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19" y="5240064"/>
            <a:ext cx="1062176" cy="10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endCxn id="13" idx="1"/>
          </p:cNvCxnSpPr>
          <p:nvPr/>
        </p:nvCxnSpPr>
        <p:spPr bwMode="auto">
          <a:xfrm flipV="1">
            <a:off x="2641763" y="5771152"/>
            <a:ext cx="3855756" cy="806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8" idx="2"/>
            <a:endCxn id="13" idx="0"/>
          </p:cNvCxnSpPr>
          <p:nvPr/>
        </p:nvCxnSpPr>
        <p:spPr bwMode="auto">
          <a:xfrm>
            <a:off x="7014135" y="4432940"/>
            <a:ext cx="14472" cy="807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362686" y="1326055"/>
            <a:ext cx="5574484" cy="2677656"/>
          </a:xfrm>
          <a:prstGeom prst="rect">
            <a:avLst/>
          </a:prstGeom>
          <a:solidFill>
            <a:schemeClr val="bg1"/>
          </a:solidFill>
          <a:ln>
            <a:solidFill>
              <a:srgbClr val="2D008E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Rules define how the patron will be copied over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User Group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Resource Sharing  Library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Expiry Date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Purge Date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18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Patrons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How does it look in Alma?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Miscellaneous Fulfillment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 smtClean="0"/>
              <a:t>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449" y="120650"/>
            <a:ext cx="8679531" cy="533400"/>
          </a:xfrm>
        </p:spPr>
        <p:txBody>
          <a:bodyPr/>
          <a:lstStyle/>
          <a:p>
            <a:r>
              <a:rPr lang="en-US" dirty="0"/>
              <a:t>Reminder: Basic Components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4260" y="1124700"/>
            <a:ext cx="8257076" cy="921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E4C56"/>
                </a:solidFill>
              </a:rPr>
              <a:t>Fulfillment units group locations and apply Terms of 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E4C56"/>
                </a:solidFill>
              </a:rPr>
              <a:t>Terms of Use group polices into a reusable unit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2665" y="2545685"/>
            <a:ext cx="8257076" cy="3663193"/>
            <a:chOff x="462665" y="2415752"/>
            <a:chExt cx="8257076" cy="3663193"/>
          </a:xfrm>
        </p:grpSpPr>
        <p:sp>
          <p:nvSpPr>
            <p:cNvPr id="2" name="Rectangle 1"/>
            <p:cNvSpPr/>
            <p:nvPr/>
          </p:nvSpPr>
          <p:spPr bwMode="auto">
            <a:xfrm>
              <a:off x="462665" y="2415752"/>
              <a:ext cx="8257076" cy="3663193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15863" y="2417892"/>
              <a:ext cx="2112275" cy="369332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Fulfillment Unit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41974" y="3044951"/>
              <a:ext cx="3561191" cy="2688349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0953" y="3044951"/>
              <a:ext cx="1732067" cy="369332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Terms of Use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802430" y="3044949"/>
              <a:ext cx="3596105" cy="2688351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40504" y="3044951"/>
              <a:ext cx="1774310" cy="369332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Terms of Use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8944" y="3719279"/>
              <a:ext cx="1371600" cy="341161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Policy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8944" y="4811580"/>
              <a:ext cx="1371600" cy="341161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Policy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6986" y="4218543"/>
              <a:ext cx="1371600" cy="341161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Policy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43840" y="4218544"/>
              <a:ext cx="1371600" cy="341161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Policy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3305" y="3726385"/>
              <a:ext cx="1371600" cy="341161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Policy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73305" y="4818686"/>
              <a:ext cx="1371600" cy="341161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solidFill>
                    <a:srgbClr val="3E4C56"/>
                  </a:solidFill>
                  <a:latin typeface="+mj-lt"/>
                </a:rPr>
                <a:t>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5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62665" y="894269"/>
            <a:ext cx="8180266" cy="5722345"/>
          </a:xfrm>
          <a:prstGeom prst="roundRect">
            <a:avLst>
              <a:gd name="adj" fmla="val 5380"/>
            </a:avLst>
          </a:prstGeom>
          <a:solidFill>
            <a:srgbClr val="2C4D8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lIns="182880" tIns="182880" rIns="182880" bIns="18288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+mn-ea"/>
              </a:rPr>
              <a:t>Get It (physical)</a:t>
            </a: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+mn-ea"/>
              </a:rPr>
              <a:t>View It (electronic)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E4C56"/>
                </a:solidFill>
              </a:rPr>
              <a:t>Link Resolver View Of Inventory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7" b="28297"/>
          <a:stretch/>
        </p:blipFill>
        <p:spPr>
          <a:xfrm>
            <a:off x="854201" y="5157225"/>
            <a:ext cx="7397194" cy="12758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4" b="9328"/>
          <a:stretch/>
        </p:blipFill>
        <p:spPr>
          <a:xfrm>
            <a:off x="861686" y="1623965"/>
            <a:ext cx="7397194" cy="14490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6" b="14972"/>
          <a:stretch/>
        </p:blipFill>
        <p:spPr>
          <a:xfrm>
            <a:off x="854201" y="3236975"/>
            <a:ext cx="7397194" cy="13095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854201" y="2123230"/>
            <a:ext cx="1106259" cy="949753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stCxn id="14" idx="3"/>
            <a:endCxn id="19" idx="1"/>
          </p:cNvCxnSpPr>
          <p:nvPr/>
        </p:nvCxnSpPr>
        <p:spPr bwMode="auto">
          <a:xfrm flipV="1">
            <a:off x="1960460" y="1808632"/>
            <a:ext cx="1168595" cy="7894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129055" y="1623966"/>
            <a:ext cx="1259879" cy="369332"/>
          </a:xfrm>
          <a:prstGeom prst="rect">
            <a:avLst/>
          </a:prstGeom>
          <a:solidFill>
            <a:srgbClr val="FFEEB7">
              <a:alpha val="80000"/>
            </a:srgb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Holdings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20585" y="2123230"/>
            <a:ext cx="1468349" cy="949753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>
            <a:stCxn id="29" idx="3"/>
            <a:endCxn id="31" idx="1"/>
          </p:cNvCxnSpPr>
          <p:nvPr/>
        </p:nvCxnSpPr>
        <p:spPr bwMode="auto">
          <a:xfrm flipV="1">
            <a:off x="4388934" y="1947132"/>
            <a:ext cx="1168595" cy="65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5557529" y="1623966"/>
            <a:ext cx="1510796" cy="646331"/>
          </a:xfrm>
          <a:prstGeom prst="rect">
            <a:avLst/>
          </a:prstGeom>
          <a:solidFill>
            <a:srgbClr val="FFEEB7">
              <a:alpha val="80000"/>
            </a:srgb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Item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summary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54201" y="4005076"/>
            <a:ext cx="7404679" cy="56281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>
            <a:stCxn id="34" idx="0"/>
            <a:endCxn id="36" idx="2"/>
          </p:cNvCxnSpPr>
          <p:nvPr/>
        </p:nvCxnSpPr>
        <p:spPr bwMode="auto">
          <a:xfrm flipH="1" flipV="1">
            <a:off x="3758995" y="3681673"/>
            <a:ext cx="797546" cy="32340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129055" y="3312341"/>
            <a:ext cx="1259879" cy="369332"/>
          </a:xfrm>
          <a:prstGeom prst="rect">
            <a:avLst/>
          </a:prstGeom>
          <a:solidFill>
            <a:srgbClr val="FFEEB7">
              <a:alpha val="80000"/>
            </a:srgb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Item list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54200" y="5132698"/>
            <a:ext cx="4703329" cy="1176677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>
            <a:stCxn id="41" idx="3"/>
            <a:endCxn id="43" idx="1"/>
          </p:cNvCxnSpPr>
          <p:nvPr/>
        </p:nvCxnSpPr>
        <p:spPr bwMode="auto">
          <a:xfrm flipV="1">
            <a:off x="5557529" y="5473114"/>
            <a:ext cx="1049936" cy="24792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6607465" y="5288448"/>
            <a:ext cx="1259879" cy="369332"/>
          </a:xfrm>
          <a:prstGeom prst="rect">
            <a:avLst/>
          </a:prstGeom>
          <a:solidFill>
            <a:srgbClr val="FFEEB7">
              <a:alpha val="80000"/>
            </a:srgb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Portfolios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152485" y="5132697"/>
            <a:ext cx="3412530" cy="1176677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>
            <a:stCxn id="47" idx="3"/>
            <a:endCxn id="49" idx="1"/>
          </p:cNvCxnSpPr>
          <p:nvPr/>
        </p:nvCxnSpPr>
        <p:spPr bwMode="auto">
          <a:xfrm>
            <a:off x="5565015" y="5721036"/>
            <a:ext cx="928438" cy="29959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6493453" y="5558961"/>
            <a:ext cx="1487901" cy="923330"/>
          </a:xfrm>
          <a:prstGeom prst="rect">
            <a:avLst/>
          </a:prstGeom>
          <a:solidFill>
            <a:srgbClr val="FFEEB7">
              <a:alpha val="80000"/>
            </a:srgb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E-collection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names</a:t>
            </a:r>
          </a:p>
        </p:txBody>
      </p:sp>
    </p:spTree>
    <p:extLst>
      <p:ext uri="{BB962C8B-B14F-4D97-AF65-F5344CB8AC3E}">
        <p14:creationId xmlns:p14="http://schemas.microsoft.com/office/powerpoint/2010/main" val="233662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9" grpId="0" animBg="1"/>
      <p:bldP spid="31" grpId="0" animBg="1"/>
      <p:bldP spid="34" grpId="0" animBg="1"/>
      <p:bldP spid="36" grpId="0" animBg="1"/>
      <p:bldP spid="41" grpId="0" animBg="1"/>
      <p:bldP spid="43" grpId="0" animBg="1"/>
      <p:bldP spid="47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to Peer Resource Sharing in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Alma interacts directly with the lending/borrowing institutions to provide/get the </a:t>
            </a:r>
            <a:r>
              <a:rPr lang="en-US" dirty="0" smtClean="0"/>
              <a:t>resource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Requires no patron data sharing agreements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Lending </a:t>
            </a:r>
            <a:r>
              <a:rPr lang="en-US" dirty="0"/>
              <a:t>policies are </a:t>
            </a:r>
            <a:r>
              <a:rPr lang="en-US" dirty="0" smtClean="0"/>
              <a:t>handled by each library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Title-level requesting allows for multiple partners to fulfill the request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Pickup/Return at your home institution.</a:t>
            </a:r>
          </a:p>
          <a:p>
            <a:pPr marL="0" indent="0">
              <a:spcAft>
                <a:spcPts val="2400"/>
              </a:spcAft>
              <a:buNone/>
            </a:pPr>
            <a:endParaRPr lang="en-US" dirty="0" smtClean="0"/>
          </a:p>
          <a:p>
            <a:pPr>
              <a:spcAft>
                <a:spcPts val="24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273"/>
          <p:cNvSpPr>
            <a:spLocks noChangeArrowheads="1"/>
          </p:cNvSpPr>
          <p:nvPr/>
        </p:nvSpPr>
        <p:spPr bwMode="auto">
          <a:xfrm flipV="1">
            <a:off x="1702" y="5013176"/>
            <a:ext cx="9144000" cy="1115494"/>
          </a:xfrm>
          <a:prstGeom prst="rect">
            <a:avLst/>
          </a:prstGeom>
          <a:gradFill rotWithShape="1">
            <a:gsLst>
              <a:gs pos="0">
                <a:srgbClr val="90C7EC"/>
              </a:gs>
              <a:gs pos="57000">
                <a:schemeClr val="bg1"/>
              </a:gs>
            </a:gsLst>
            <a:lin ang="16200000" scaled="1"/>
          </a:gradFill>
          <a:ln>
            <a:noFill/>
          </a:ln>
          <a:effectLst/>
        </p:spPr>
        <p:txBody>
          <a:bodyPr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to Peer Resource Sharing in Alma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5496" y="1245746"/>
            <a:ext cx="2197373" cy="1918516"/>
            <a:chOff x="35496" y="1099324"/>
            <a:chExt cx="2668296" cy="2329676"/>
          </a:xfrm>
        </p:grpSpPr>
        <p:pic>
          <p:nvPicPr>
            <p:cNvPr id="5" name="Picture 2" descr="http://onlinelibrary.wiley.com/store/10.1111/(ISSN)2044-8295/asset/homepages/library.jpg?v=1&amp;s=8ccce6a3dc93436c782fd1cbdd2220c4f5b682c8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099324"/>
              <a:ext cx="2668296" cy="2088232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>
              <a:grpSpLocks noChangeAspect="1"/>
            </p:cNvGrpSpPr>
            <p:nvPr/>
          </p:nvGrpSpPr>
          <p:grpSpPr bwMode="auto">
            <a:xfrm>
              <a:off x="761822" y="1655941"/>
              <a:ext cx="1498798" cy="1663581"/>
              <a:chOff x="2063" y="2229"/>
              <a:chExt cx="1237" cy="1373"/>
            </a:xfrm>
          </p:grpSpPr>
          <p:sp>
            <p:nvSpPr>
              <p:cNvPr id="7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063" y="2229"/>
                <a:ext cx="1237" cy="1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Freeform 6"/>
              <p:cNvSpPr>
                <a:spLocks noEditPoints="1"/>
              </p:cNvSpPr>
              <p:nvPr/>
            </p:nvSpPr>
            <p:spPr bwMode="auto">
              <a:xfrm>
                <a:off x="2063" y="2229"/>
                <a:ext cx="1237" cy="1373"/>
              </a:xfrm>
              <a:custGeom>
                <a:avLst/>
                <a:gdLst>
                  <a:gd name="T0" fmla="*/ 1180 w 1237"/>
                  <a:gd name="T1" fmla="*/ 546 h 1373"/>
                  <a:gd name="T2" fmla="*/ 1233 w 1237"/>
                  <a:gd name="T3" fmla="*/ 502 h 1373"/>
                  <a:gd name="T4" fmla="*/ 1099 w 1237"/>
                  <a:gd name="T5" fmla="*/ 479 h 1373"/>
                  <a:gd name="T6" fmla="*/ 682 w 1237"/>
                  <a:gd name="T7" fmla="*/ 435 h 1373"/>
                  <a:gd name="T8" fmla="*/ 639 w 1237"/>
                  <a:gd name="T9" fmla="*/ 434 h 1373"/>
                  <a:gd name="T10" fmla="*/ 617 w 1237"/>
                  <a:gd name="T11" fmla="*/ 387 h 1373"/>
                  <a:gd name="T12" fmla="*/ 609 w 1237"/>
                  <a:gd name="T13" fmla="*/ 347 h 1373"/>
                  <a:gd name="T14" fmla="*/ 603 w 1237"/>
                  <a:gd name="T15" fmla="*/ 290 h 1373"/>
                  <a:gd name="T16" fmla="*/ 543 w 1237"/>
                  <a:gd name="T17" fmla="*/ 247 h 1373"/>
                  <a:gd name="T18" fmla="*/ 571 w 1237"/>
                  <a:gd name="T19" fmla="*/ 174 h 1373"/>
                  <a:gd name="T20" fmla="*/ 588 w 1237"/>
                  <a:gd name="T21" fmla="*/ 144 h 1373"/>
                  <a:gd name="T22" fmla="*/ 604 w 1237"/>
                  <a:gd name="T23" fmla="*/ 133 h 1373"/>
                  <a:gd name="T24" fmla="*/ 611 w 1237"/>
                  <a:gd name="T25" fmla="*/ 80 h 1373"/>
                  <a:gd name="T26" fmla="*/ 531 w 1237"/>
                  <a:gd name="T27" fmla="*/ 3 h 1373"/>
                  <a:gd name="T28" fmla="*/ 448 w 1237"/>
                  <a:gd name="T29" fmla="*/ 13 h 1373"/>
                  <a:gd name="T30" fmla="*/ 384 w 1237"/>
                  <a:gd name="T31" fmla="*/ 100 h 1373"/>
                  <a:gd name="T32" fmla="*/ 390 w 1237"/>
                  <a:gd name="T33" fmla="*/ 170 h 1373"/>
                  <a:gd name="T34" fmla="*/ 266 w 1237"/>
                  <a:gd name="T35" fmla="*/ 244 h 1373"/>
                  <a:gd name="T36" fmla="*/ 217 w 1237"/>
                  <a:gd name="T37" fmla="*/ 308 h 1373"/>
                  <a:gd name="T38" fmla="*/ 208 w 1237"/>
                  <a:gd name="T39" fmla="*/ 509 h 1373"/>
                  <a:gd name="T40" fmla="*/ 94 w 1237"/>
                  <a:gd name="T41" fmla="*/ 487 h 1373"/>
                  <a:gd name="T42" fmla="*/ 73 w 1237"/>
                  <a:gd name="T43" fmla="*/ 545 h 1373"/>
                  <a:gd name="T44" fmla="*/ 0 w 1237"/>
                  <a:gd name="T45" fmla="*/ 1270 h 1373"/>
                  <a:gd name="T46" fmla="*/ 192 w 1237"/>
                  <a:gd name="T47" fmla="*/ 862 h 1373"/>
                  <a:gd name="T48" fmla="*/ 323 w 1237"/>
                  <a:gd name="T49" fmla="*/ 901 h 1373"/>
                  <a:gd name="T50" fmla="*/ 491 w 1237"/>
                  <a:gd name="T51" fmla="*/ 1233 h 1373"/>
                  <a:gd name="T52" fmla="*/ 524 w 1237"/>
                  <a:gd name="T53" fmla="*/ 914 h 1373"/>
                  <a:gd name="T54" fmla="*/ 604 w 1237"/>
                  <a:gd name="T55" fmla="*/ 1103 h 1373"/>
                  <a:gd name="T56" fmla="*/ 548 w 1237"/>
                  <a:gd name="T57" fmla="*/ 1165 h 1373"/>
                  <a:gd name="T58" fmla="*/ 565 w 1237"/>
                  <a:gd name="T59" fmla="*/ 1138 h 1373"/>
                  <a:gd name="T60" fmla="*/ 669 w 1237"/>
                  <a:gd name="T61" fmla="*/ 1132 h 1373"/>
                  <a:gd name="T62" fmla="*/ 789 w 1237"/>
                  <a:gd name="T63" fmla="*/ 1317 h 1373"/>
                  <a:gd name="T64" fmla="*/ 825 w 1237"/>
                  <a:gd name="T65" fmla="*/ 1238 h 1373"/>
                  <a:gd name="T66" fmla="*/ 882 w 1237"/>
                  <a:gd name="T67" fmla="*/ 1224 h 1373"/>
                  <a:gd name="T68" fmla="*/ 962 w 1237"/>
                  <a:gd name="T69" fmla="*/ 1212 h 1373"/>
                  <a:gd name="T70" fmla="*/ 973 w 1237"/>
                  <a:gd name="T71" fmla="*/ 1186 h 1373"/>
                  <a:gd name="T72" fmla="*/ 953 w 1237"/>
                  <a:gd name="T73" fmla="*/ 1169 h 1373"/>
                  <a:gd name="T74" fmla="*/ 892 w 1237"/>
                  <a:gd name="T75" fmla="*/ 1138 h 1373"/>
                  <a:gd name="T76" fmla="*/ 1100 w 1237"/>
                  <a:gd name="T77" fmla="*/ 1180 h 1373"/>
                  <a:gd name="T78" fmla="*/ 1103 w 1237"/>
                  <a:gd name="T79" fmla="*/ 1193 h 1373"/>
                  <a:gd name="T80" fmla="*/ 1129 w 1237"/>
                  <a:gd name="T81" fmla="*/ 1183 h 1373"/>
                  <a:gd name="T82" fmla="*/ 1118 w 1237"/>
                  <a:gd name="T83" fmla="*/ 1140 h 1373"/>
                  <a:gd name="T84" fmla="*/ 1060 w 1237"/>
                  <a:gd name="T85" fmla="*/ 1066 h 1373"/>
                  <a:gd name="T86" fmla="*/ 1161 w 1237"/>
                  <a:gd name="T87" fmla="*/ 1006 h 1373"/>
                  <a:gd name="T88" fmla="*/ 1162 w 1237"/>
                  <a:gd name="T89" fmla="*/ 969 h 1373"/>
                  <a:gd name="T90" fmla="*/ 1126 w 1237"/>
                  <a:gd name="T91" fmla="*/ 981 h 1373"/>
                  <a:gd name="T92" fmla="*/ 1066 w 1237"/>
                  <a:gd name="T93" fmla="*/ 982 h 1373"/>
                  <a:gd name="T94" fmla="*/ 998 w 1237"/>
                  <a:gd name="T95" fmla="*/ 969 h 1373"/>
                  <a:gd name="T96" fmla="*/ 955 w 1237"/>
                  <a:gd name="T97" fmla="*/ 953 h 1373"/>
                  <a:gd name="T98" fmla="*/ 940 w 1237"/>
                  <a:gd name="T99" fmla="*/ 869 h 1373"/>
                  <a:gd name="T100" fmla="*/ 902 w 1237"/>
                  <a:gd name="T101" fmla="*/ 569 h 1373"/>
                  <a:gd name="T102" fmla="*/ 108 w 1237"/>
                  <a:gd name="T103" fmla="*/ 549 h 1373"/>
                  <a:gd name="T104" fmla="*/ 97 w 1237"/>
                  <a:gd name="T105" fmla="*/ 520 h 1373"/>
                  <a:gd name="T106" fmla="*/ 190 w 1237"/>
                  <a:gd name="T107" fmla="*/ 543 h 1373"/>
                  <a:gd name="T108" fmla="*/ 210 w 1237"/>
                  <a:gd name="T109" fmla="*/ 821 h 1373"/>
                  <a:gd name="T110" fmla="*/ 176 w 1237"/>
                  <a:gd name="T111" fmla="*/ 769 h 1373"/>
                  <a:gd name="T112" fmla="*/ 218 w 1237"/>
                  <a:gd name="T113" fmla="*/ 779 h 1373"/>
                  <a:gd name="T114" fmla="*/ 796 w 1237"/>
                  <a:gd name="T115" fmla="*/ 658 h 1373"/>
                  <a:gd name="T116" fmla="*/ 752 w 1237"/>
                  <a:gd name="T117" fmla="*/ 597 h 1373"/>
                  <a:gd name="T118" fmla="*/ 830 w 1237"/>
                  <a:gd name="T119" fmla="*/ 988 h 1373"/>
                  <a:gd name="T120" fmla="*/ 902 w 1237"/>
                  <a:gd name="T121" fmla="*/ 1032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7" h="1373">
                    <a:moveTo>
                      <a:pt x="930" y="569"/>
                    </a:moveTo>
                    <a:lnTo>
                      <a:pt x="930" y="569"/>
                    </a:lnTo>
                    <a:lnTo>
                      <a:pt x="1015" y="564"/>
                    </a:lnTo>
                    <a:lnTo>
                      <a:pt x="1058" y="562"/>
                    </a:lnTo>
                    <a:lnTo>
                      <a:pt x="1095" y="559"/>
                    </a:lnTo>
                    <a:lnTo>
                      <a:pt x="1095" y="559"/>
                    </a:lnTo>
                    <a:lnTo>
                      <a:pt x="1112" y="557"/>
                    </a:lnTo>
                    <a:lnTo>
                      <a:pt x="1134" y="554"/>
                    </a:lnTo>
                    <a:lnTo>
                      <a:pt x="1180" y="546"/>
                    </a:lnTo>
                    <a:lnTo>
                      <a:pt x="1235" y="535"/>
                    </a:lnTo>
                    <a:lnTo>
                      <a:pt x="1235" y="535"/>
                    </a:lnTo>
                    <a:lnTo>
                      <a:pt x="1237" y="524"/>
                    </a:lnTo>
                    <a:lnTo>
                      <a:pt x="1237" y="514"/>
                    </a:lnTo>
                    <a:lnTo>
                      <a:pt x="1237" y="510"/>
                    </a:lnTo>
                    <a:lnTo>
                      <a:pt x="1236" y="506"/>
                    </a:lnTo>
                    <a:lnTo>
                      <a:pt x="1236" y="506"/>
                    </a:lnTo>
                    <a:lnTo>
                      <a:pt x="1235" y="504"/>
                    </a:lnTo>
                    <a:lnTo>
                      <a:pt x="1233" y="502"/>
                    </a:lnTo>
                    <a:lnTo>
                      <a:pt x="1227" y="499"/>
                    </a:lnTo>
                    <a:lnTo>
                      <a:pt x="1217" y="494"/>
                    </a:lnTo>
                    <a:lnTo>
                      <a:pt x="1206" y="490"/>
                    </a:lnTo>
                    <a:lnTo>
                      <a:pt x="1193" y="487"/>
                    </a:lnTo>
                    <a:lnTo>
                      <a:pt x="1178" y="484"/>
                    </a:lnTo>
                    <a:lnTo>
                      <a:pt x="1164" y="482"/>
                    </a:lnTo>
                    <a:lnTo>
                      <a:pt x="1149" y="481"/>
                    </a:lnTo>
                    <a:lnTo>
                      <a:pt x="1149" y="481"/>
                    </a:lnTo>
                    <a:lnTo>
                      <a:pt x="1099" y="479"/>
                    </a:lnTo>
                    <a:lnTo>
                      <a:pt x="1024" y="476"/>
                    </a:lnTo>
                    <a:lnTo>
                      <a:pt x="926" y="474"/>
                    </a:lnTo>
                    <a:lnTo>
                      <a:pt x="967" y="350"/>
                    </a:lnTo>
                    <a:lnTo>
                      <a:pt x="961" y="341"/>
                    </a:lnTo>
                    <a:lnTo>
                      <a:pt x="728" y="325"/>
                    </a:lnTo>
                    <a:lnTo>
                      <a:pt x="724" y="328"/>
                    </a:lnTo>
                    <a:lnTo>
                      <a:pt x="688" y="438"/>
                    </a:lnTo>
                    <a:lnTo>
                      <a:pt x="688" y="438"/>
                    </a:lnTo>
                    <a:lnTo>
                      <a:pt x="682" y="435"/>
                    </a:lnTo>
                    <a:lnTo>
                      <a:pt x="677" y="433"/>
                    </a:lnTo>
                    <a:lnTo>
                      <a:pt x="672" y="431"/>
                    </a:lnTo>
                    <a:lnTo>
                      <a:pt x="672" y="431"/>
                    </a:lnTo>
                    <a:lnTo>
                      <a:pt x="668" y="431"/>
                    </a:lnTo>
                    <a:lnTo>
                      <a:pt x="664" y="432"/>
                    </a:lnTo>
                    <a:lnTo>
                      <a:pt x="654" y="435"/>
                    </a:lnTo>
                    <a:lnTo>
                      <a:pt x="641" y="440"/>
                    </a:lnTo>
                    <a:lnTo>
                      <a:pt x="641" y="440"/>
                    </a:lnTo>
                    <a:lnTo>
                      <a:pt x="639" y="434"/>
                    </a:lnTo>
                    <a:lnTo>
                      <a:pt x="634" y="420"/>
                    </a:lnTo>
                    <a:lnTo>
                      <a:pt x="634" y="420"/>
                    </a:lnTo>
                    <a:lnTo>
                      <a:pt x="632" y="413"/>
                    </a:lnTo>
                    <a:lnTo>
                      <a:pt x="629" y="406"/>
                    </a:lnTo>
                    <a:lnTo>
                      <a:pt x="625" y="399"/>
                    </a:lnTo>
                    <a:lnTo>
                      <a:pt x="620" y="392"/>
                    </a:lnTo>
                    <a:lnTo>
                      <a:pt x="620" y="392"/>
                    </a:lnTo>
                    <a:lnTo>
                      <a:pt x="618" y="390"/>
                    </a:lnTo>
                    <a:lnTo>
                      <a:pt x="617" y="387"/>
                    </a:lnTo>
                    <a:lnTo>
                      <a:pt x="616" y="382"/>
                    </a:lnTo>
                    <a:lnTo>
                      <a:pt x="616" y="376"/>
                    </a:lnTo>
                    <a:lnTo>
                      <a:pt x="616" y="370"/>
                    </a:lnTo>
                    <a:lnTo>
                      <a:pt x="616" y="370"/>
                    </a:lnTo>
                    <a:lnTo>
                      <a:pt x="615" y="365"/>
                    </a:lnTo>
                    <a:lnTo>
                      <a:pt x="614" y="359"/>
                    </a:lnTo>
                    <a:lnTo>
                      <a:pt x="612" y="353"/>
                    </a:lnTo>
                    <a:lnTo>
                      <a:pt x="609" y="347"/>
                    </a:lnTo>
                    <a:lnTo>
                      <a:pt x="609" y="347"/>
                    </a:lnTo>
                    <a:lnTo>
                      <a:pt x="607" y="344"/>
                    </a:lnTo>
                    <a:lnTo>
                      <a:pt x="607" y="340"/>
                    </a:lnTo>
                    <a:lnTo>
                      <a:pt x="607" y="332"/>
                    </a:lnTo>
                    <a:lnTo>
                      <a:pt x="609" y="321"/>
                    </a:lnTo>
                    <a:lnTo>
                      <a:pt x="609" y="315"/>
                    </a:lnTo>
                    <a:lnTo>
                      <a:pt x="608" y="310"/>
                    </a:lnTo>
                    <a:lnTo>
                      <a:pt x="608" y="310"/>
                    </a:lnTo>
                    <a:lnTo>
                      <a:pt x="606" y="299"/>
                    </a:lnTo>
                    <a:lnTo>
                      <a:pt x="603" y="290"/>
                    </a:lnTo>
                    <a:lnTo>
                      <a:pt x="598" y="283"/>
                    </a:lnTo>
                    <a:lnTo>
                      <a:pt x="592" y="278"/>
                    </a:lnTo>
                    <a:lnTo>
                      <a:pt x="592" y="278"/>
                    </a:lnTo>
                    <a:lnTo>
                      <a:pt x="588" y="275"/>
                    </a:lnTo>
                    <a:lnTo>
                      <a:pt x="581" y="271"/>
                    </a:lnTo>
                    <a:lnTo>
                      <a:pt x="563" y="264"/>
                    </a:lnTo>
                    <a:lnTo>
                      <a:pt x="540" y="255"/>
                    </a:lnTo>
                    <a:lnTo>
                      <a:pt x="540" y="255"/>
                    </a:lnTo>
                    <a:lnTo>
                      <a:pt x="543" y="247"/>
                    </a:lnTo>
                    <a:lnTo>
                      <a:pt x="548" y="235"/>
                    </a:lnTo>
                    <a:lnTo>
                      <a:pt x="548" y="235"/>
                    </a:lnTo>
                    <a:lnTo>
                      <a:pt x="564" y="204"/>
                    </a:lnTo>
                    <a:lnTo>
                      <a:pt x="564" y="204"/>
                    </a:lnTo>
                    <a:lnTo>
                      <a:pt x="569" y="196"/>
                    </a:lnTo>
                    <a:lnTo>
                      <a:pt x="570" y="188"/>
                    </a:lnTo>
                    <a:lnTo>
                      <a:pt x="571" y="177"/>
                    </a:lnTo>
                    <a:lnTo>
                      <a:pt x="571" y="177"/>
                    </a:lnTo>
                    <a:lnTo>
                      <a:pt x="571" y="174"/>
                    </a:lnTo>
                    <a:lnTo>
                      <a:pt x="572" y="172"/>
                    </a:lnTo>
                    <a:lnTo>
                      <a:pt x="575" y="170"/>
                    </a:lnTo>
                    <a:lnTo>
                      <a:pt x="579" y="169"/>
                    </a:lnTo>
                    <a:lnTo>
                      <a:pt x="582" y="167"/>
                    </a:lnTo>
                    <a:lnTo>
                      <a:pt x="582" y="167"/>
                    </a:lnTo>
                    <a:lnTo>
                      <a:pt x="584" y="164"/>
                    </a:lnTo>
                    <a:lnTo>
                      <a:pt x="586" y="158"/>
                    </a:lnTo>
                    <a:lnTo>
                      <a:pt x="588" y="144"/>
                    </a:lnTo>
                    <a:lnTo>
                      <a:pt x="588" y="144"/>
                    </a:lnTo>
                    <a:lnTo>
                      <a:pt x="589" y="141"/>
                    </a:lnTo>
                    <a:lnTo>
                      <a:pt x="591" y="139"/>
                    </a:lnTo>
                    <a:lnTo>
                      <a:pt x="594" y="136"/>
                    </a:lnTo>
                    <a:lnTo>
                      <a:pt x="596" y="135"/>
                    </a:lnTo>
                    <a:lnTo>
                      <a:pt x="598" y="134"/>
                    </a:lnTo>
                    <a:lnTo>
                      <a:pt x="600" y="143"/>
                    </a:lnTo>
                    <a:lnTo>
                      <a:pt x="600" y="143"/>
                    </a:lnTo>
                    <a:lnTo>
                      <a:pt x="603" y="140"/>
                    </a:lnTo>
                    <a:lnTo>
                      <a:pt x="604" y="133"/>
                    </a:lnTo>
                    <a:lnTo>
                      <a:pt x="604" y="133"/>
                    </a:lnTo>
                    <a:lnTo>
                      <a:pt x="607" y="119"/>
                    </a:lnTo>
                    <a:lnTo>
                      <a:pt x="614" y="127"/>
                    </a:lnTo>
                    <a:lnTo>
                      <a:pt x="614" y="127"/>
                    </a:lnTo>
                    <a:lnTo>
                      <a:pt x="615" y="115"/>
                    </a:lnTo>
                    <a:lnTo>
                      <a:pt x="614" y="103"/>
                    </a:lnTo>
                    <a:lnTo>
                      <a:pt x="613" y="89"/>
                    </a:lnTo>
                    <a:lnTo>
                      <a:pt x="613" y="89"/>
                    </a:lnTo>
                    <a:lnTo>
                      <a:pt x="611" y="80"/>
                    </a:lnTo>
                    <a:lnTo>
                      <a:pt x="608" y="73"/>
                    </a:lnTo>
                    <a:lnTo>
                      <a:pt x="600" y="58"/>
                    </a:lnTo>
                    <a:lnTo>
                      <a:pt x="584" y="31"/>
                    </a:lnTo>
                    <a:lnTo>
                      <a:pt x="584" y="31"/>
                    </a:lnTo>
                    <a:lnTo>
                      <a:pt x="579" y="25"/>
                    </a:lnTo>
                    <a:lnTo>
                      <a:pt x="571" y="19"/>
                    </a:lnTo>
                    <a:lnTo>
                      <a:pt x="559" y="12"/>
                    </a:lnTo>
                    <a:lnTo>
                      <a:pt x="546" y="7"/>
                    </a:lnTo>
                    <a:lnTo>
                      <a:pt x="531" y="3"/>
                    </a:lnTo>
                    <a:lnTo>
                      <a:pt x="515" y="1"/>
                    </a:lnTo>
                    <a:lnTo>
                      <a:pt x="497" y="0"/>
                    </a:lnTo>
                    <a:lnTo>
                      <a:pt x="489" y="0"/>
                    </a:lnTo>
                    <a:lnTo>
                      <a:pt x="481" y="1"/>
                    </a:lnTo>
                    <a:lnTo>
                      <a:pt x="481" y="1"/>
                    </a:lnTo>
                    <a:lnTo>
                      <a:pt x="472" y="3"/>
                    </a:lnTo>
                    <a:lnTo>
                      <a:pt x="463" y="6"/>
                    </a:lnTo>
                    <a:lnTo>
                      <a:pt x="456" y="9"/>
                    </a:lnTo>
                    <a:lnTo>
                      <a:pt x="448" y="13"/>
                    </a:lnTo>
                    <a:lnTo>
                      <a:pt x="434" y="24"/>
                    </a:lnTo>
                    <a:lnTo>
                      <a:pt x="420" y="35"/>
                    </a:lnTo>
                    <a:lnTo>
                      <a:pt x="409" y="47"/>
                    </a:lnTo>
                    <a:lnTo>
                      <a:pt x="399" y="60"/>
                    </a:lnTo>
                    <a:lnTo>
                      <a:pt x="392" y="71"/>
                    </a:lnTo>
                    <a:lnTo>
                      <a:pt x="387" y="81"/>
                    </a:lnTo>
                    <a:lnTo>
                      <a:pt x="387" y="81"/>
                    </a:lnTo>
                    <a:lnTo>
                      <a:pt x="385" y="91"/>
                    </a:lnTo>
                    <a:lnTo>
                      <a:pt x="384" y="100"/>
                    </a:lnTo>
                    <a:lnTo>
                      <a:pt x="385" y="109"/>
                    </a:lnTo>
                    <a:lnTo>
                      <a:pt x="386" y="116"/>
                    </a:lnTo>
                    <a:lnTo>
                      <a:pt x="389" y="131"/>
                    </a:lnTo>
                    <a:lnTo>
                      <a:pt x="392" y="139"/>
                    </a:lnTo>
                    <a:lnTo>
                      <a:pt x="392" y="139"/>
                    </a:lnTo>
                    <a:lnTo>
                      <a:pt x="396" y="147"/>
                    </a:lnTo>
                    <a:lnTo>
                      <a:pt x="397" y="156"/>
                    </a:lnTo>
                    <a:lnTo>
                      <a:pt x="398" y="167"/>
                    </a:lnTo>
                    <a:lnTo>
                      <a:pt x="390" y="170"/>
                    </a:lnTo>
                    <a:lnTo>
                      <a:pt x="390" y="170"/>
                    </a:lnTo>
                    <a:lnTo>
                      <a:pt x="376" y="181"/>
                    </a:lnTo>
                    <a:lnTo>
                      <a:pt x="360" y="195"/>
                    </a:lnTo>
                    <a:lnTo>
                      <a:pt x="342" y="208"/>
                    </a:lnTo>
                    <a:lnTo>
                      <a:pt x="342" y="208"/>
                    </a:lnTo>
                    <a:lnTo>
                      <a:pt x="332" y="215"/>
                    </a:lnTo>
                    <a:lnTo>
                      <a:pt x="319" y="221"/>
                    </a:lnTo>
                    <a:lnTo>
                      <a:pt x="293" y="233"/>
                    </a:lnTo>
                    <a:lnTo>
                      <a:pt x="266" y="244"/>
                    </a:lnTo>
                    <a:lnTo>
                      <a:pt x="253" y="249"/>
                    </a:lnTo>
                    <a:lnTo>
                      <a:pt x="243" y="254"/>
                    </a:lnTo>
                    <a:lnTo>
                      <a:pt x="243" y="254"/>
                    </a:lnTo>
                    <a:lnTo>
                      <a:pt x="239" y="259"/>
                    </a:lnTo>
                    <a:lnTo>
                      <a:pt x="235" y="263"/>
                    </a:lnTo>
                    <a:lnTo>
                      <a:pt x="232" y="269"/>
                    </a:lnTo>
                    <a:lnTo>
                      <a:pt x="228" y="275"/>
                    </a:lnTo>
                    <a:lnTo>
                      <a:pt x="222" y="290"/>
                    </a:lnTo>
                    <a:lnTo>
                      <a:pt x="217" y="308"/>
                    </a:lnTo>
                    <a:lnTo>
                      <a:pt x="214" y="325"/>
                    </a:lnTo>
                    <a:lnTo>
                      <a:pt x="211" y="343"/>
                    </a:lnTo>
                    <a:lnTo>
                      <a:pt x="209" y="359"/>
                    </a:lnTo>
                    <a:lnTo>
                      <a:pt x="208" y="373"/>
                    </a:lnTo>
                    <a:lnTo>
                      <a:pt x="208" y="373"/>
                    </a:lnTo>
                    <a:lnTo>
                      <a:pt x="207" y="408"/>
                    </a:lnTo>
                    <a:lnTo>
                      <a:pt x="208" y="452"/>
                    </a:lnTo>
                    <a:lnTo>
                      <a:pt x="208" y="509"/>
                    </a:lnTo>
                    <a:lnTo>
                      <a:pt x="208" y="509"/>
                    </a:lnTo>
                    <a:lnTo>
                      <a:pt x="197" y="507"/>
                    </a:lnTo>
                    <a:lnTo>
                      <a:pt x="174" y="505"/>
                    </a:lnTo>
                    <a:lnTo>
                      <a:pt x="174" y="505"/>
                    </a:lnTo>
                    <a:lnTo>
                      <a:pt x="161" y="503"/>
                    </a:lnTo>
                    <a:lnTo>
                      <a:pt x="143" y="499"/>
                    </a:lnTo>
                    <a:lnTo>
                      <a:pt x="108" y="487"/>
                    </a:lnTo>
                    <a:lnTo>
                      <a:pt x="108" y="487"/>
                    </a:lnTo>
                    <a:lnTo>
                      <a:pt x="101" y="486"/>
                    </a:lnTo>
                    <a:lnTo>
                      <a:pt x="94" y="487"/>
                    </a:lnTo>
                    <a:lnTo>
                      <a:pt x="87" y="490"/>
                    </a:lnTo>
                    <a:lnTo>
                      <a:pt x="80" y="494"/>
                    </a:lnTo>
                    <a:lnTo>
                      <a:pt x="75" y="500"/>
                    </a:lnTo>
                    <a:lnTo>
                      <a:pt x="71" y="506"/>
                    </a:lnTo>
                    <a:lnTo>
                      <a:pt x="69" y="513"/>
                    </a:lnTo>
                    <a:lnTo>
                      <a:pt x="68" y="520"/>
                    </a:lnTo>
                    <a:lnTo>
                      <a:pt x="68" y="520"/>
                    </a:lnTo>
                    <a:lnTo>
                      <a:pt x="69" y="530"/>
                    </a:lnTo>
                    <a:lnTo>
                      <a:pt x="73" y="545"/>
                    </a:lnTo>
                    <a:lnTo>
                      <a:pt x="87" y="582"/>
                    </a:lnTo>
                    <a:lnTo>
                      <a:pt x="103" y="622"/>
                    </a:lnTo>
                    <a:lnTo>
                      <a:pt x="116" y="657"/>
                    </a:lnTo>
                    <a:lnTo>
                      <a:pt x="116" y="657"/>
                    </a:lnTo>
                    <a:lnTo>
                      <a:pt x="123" y="676"/>
                    </a:lnTo>
                    <a:lnTo>
                      <a:pt x="130" y="699"/>
                    </a:lnTo>
                    <a:lnTo>
                      <a:pt x="145" y="751"/>
                    </a:lnTo>
                    <a:lnTo>
                      <a:pt x="164" y="816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3" y="1274"/>
                    </a:lnTo>
                    <a:lnTo>
                      <a:pt x="6" y="1277"/>
                    </a:lnTo>
                    <a:lnTo>
                      <a:pt x="10" y="1279"/>
                    </a:lnTo>
                    <a:lnTo>
                      <a:pt x="10" y="1279"/>
                    </a:lnTo>
                    <a:lnTo>
                      <a:pt x="25" y="1282"/>
                    </a:lnTo>
                    <a:lnTo>
                      <a:pt x="170" y="859"/>
                    </a:lnTo>
                    <a:lnTo>
                      <a:pt x="192" y="862"/>
                    </a:lnTo>
                    <a:lnTo>
                      <a:pt x="192" y="862"/>
                    </a:lnTo>
                    <a:lnTo>
                      <a:pt x="201" y="869"/>
                    </a:lnTo>
                    <a:lnTo>
                      <a:pt x="213" y="880"/>
                    </a:lnTo>
                    <a:lnTo>
                      <a:pt x="213" y="880"/>
                    </a:lnTo>
                    <a:lnTo>
                      <a:pt x="216" y="880"/>
                    </a:lnTo>
                    <a:lnTo>
                      <a:pt x="220" y="881"/>
                    </a:lnTo>
                    <a:lnTo>
                      <a:pt x="233" y="882"/>
                    </a:lnTo>
                    <a:lnTo>
                      <a:pt x="248" y="882"/>
                    </a:lnTo>
                    <a:lnTo>
                      <a:pt x="248" y="902"/>
                    </a:lnTo>
                    <a:lnTo>
                      <a:pt x="323" y="901"/>
                    </a:lnTo>
                    <a:lnTo>
                      <a:pt x="405" y="917"/>
                    </a:lnTo>
                    <a:lnTo>
                      <a:pt x="275" y="1364"/>
                    </a:lnTo>
                    <a:lnTo>
                      <a:pt x="283" y="1371"/>
                    </a:lnTo>
                    <a:lnTo>
                      <a:pt x="298" y="1373"/>
                    </a:lnTo>
                    <a:lnTo>
                      <a:pt x="433" y="917"/>
                    </a:lnTo>
                    <a:lnTo>
                      <a:pt x="447" y="920"/>
                    </a:lnTo>
                    <a:lnTo>
                      <a:pt x="484" y="1230"/>
                    </a:lnTo>
                    <a:lnTo>
                      <a:pt x="484" y="1230"/>
                    </a:lnTo>
                    <a:lnTo>
                      <a:pt x="491" y="1233"/>
                    </a:lnTo>
                    <a:lnTo>
                      <a:pt x="497" y="1235"/>
                    </a:lnTo>
                    <a:lnTo>
                      <a:pt x="503" y="1235"/>
                    </a:lnTo>
                    <a:lnTo>
                      <a:pt x="503" y="1235"/>
                    </a:lnTo>
                    <a:lnTo>
                      <a:pt x="505" y="1235"/>
                    </a:lnTo>
                    <a:lnTo>
                      <a:pt x="506" y="1234"/>
                    </a:lnTo>
                    <a:lnTo>
                      <a:pt x="510" y="1230"/>
                    </a:lnTo>
                    <a:lnTo>
                      <a:pt x="513" y="1225"/>
                    </a:lnTo>
                    <a:lnTo>
                      <a:pt x="470" y="919"/>
                    </a:lnTo>
                    <a:lnTo>
                      <a:pt x="524" y="914"/>
                    </a:lnTo>
                    <a:lnTo>
                      <a:pt x="550" y="906"/>
                    </a:lnTo>
                    <a:lnTo>
                      <a:pt x="694" y="938"/>
                    </a:lnTo>
                    <a:lnTo>
                      <a:pt x="719" y="991"/>
                    </a:lnTo>
                    <a:lnTo>
                      <a:pt x="735" y="1087"/>
                    </a:lnTo>
                    <a:lnTo>
                      <a:pt x="735" y="1087"/>
                    </a:lnTo>
                    <a:lnTo>
                      <a:pt x="680" y="1092"/>
                    </a:lnTo>
                    <a:lnTo>
                      <a:pt x="631" y="1098"/>
                    </a:lnTo>
                    <a:lnTo>
                      <a:pt x="631" y="1098"/>
                    </a:lnTo>
                    <a:lnTo>
                      <a:pt x="604" y="1103"/>
                    </a:lnTo>
                    <a:lnTo>
                      <a:pt x="574" y="1110"/>
                    </a:lnTo>
                    <a:lnTo>
                      <a:pt x="541" y="1120"/>
                    </a:lnTo>
                    <a:lnTo>
                      <a:pt x="539" y="1144"/>
                    </a:lnTo>
                    <a:lnTo>
                      <a:pt x="552" y="1141"/>
                    </a:lnTo>
                    <a:lnTo>
                      <a:pt x="553" y="1155"/>
                    </a:lnTo>
                    <a:lnTo>
                      <a:pt x="544" y="1160"/>
                    </a:lnTo>
                    <a:lnTo>
                      <a:pt x="543" y="1163"/>
                    </a:lnTo>
                    <a:lnTo>
                      <a:pt x="543" y="1163"/>
                    </a:lnTo>
                    <a:lnTo>
                      <a:pt x="548" y="1165"/>
                    </a:lnTo>
                    <a:lnTo>
                      <a:pt x="554" y="1166"/>
                    </a:lnTo>
                    <a:lnTo>
                      <a:pt x="561" y="1166"/>
                    </a:lnTo>
                    <a:lnTo>
                      <a:pt x="561" y="1166"/>
                    </a:lnTo>
                    <a:lnTo>
                      <a:pt x="570" y="1165"/>
                    </a:lnTo>
                    <a:lnTo>
                      <a:pt x="576" y="1163"/>
                    </a:lnTo>
                    <a:lnTo>
                      <a:pt x="581" y="1161"/>
                    </a:lnTo>
                    <a:lnTo>
                      <a:pt x="581" y="1156"/>
                    </a:lnTo>
                    <a:lnTo>
                      <a:pt x="565" y="1153"/>
                    </a:lnTo>
                    <a:lnTo>
                      <a:pt x="565" y="1138"/>
                    </a:lnTo>
                    <a:lnTo>
                      <a:pt x="565" y="1138"/>
                    </a:lnTo>
                    <a:lnTo>
                      <a:pt x="575" y="1136"/>
                    </a:lnTo>
                    <a:lnTo>
                      <a:pt x="595" y="1132"/>
                    </a:lnTo>
                    <a:lnTo>
                      <a:pt x="609" y="1131"/>
                    </a:lnTo>
                    <a:lnTo>
                      <a:pt x="623" y="1129"/>
                    </a:lnTo>
                    <a:lnTo>
                      <a:pt x="638" y="1129"/>
                    </a:lnTo>
                    <a:lnTo>
                      <a:pt x="650" y="1130"/>
                    </a:lnTo>
                    <a:lnTo>
                      <a:pt x="650" y="1130"/>
                    </a:lnTo>
                    <a:lnTo>
                      <a:pt x="669" y="1132"/>
                    </a:lnTo>
                    <a:lnTo>
                      <a:pt x="694" y="1133"/>
                    </a:lnTo>
                    <a:lnTo>
                      <a:pt x="744" y="1133"/>
                    </a:lnTo>
                    <a:lnTo>
                      <a:pt x="745" y="1139"/>
                    </a:lnTo>
                    <a:lnTo>
                      <a:pt x="774" y="1312"/>
                    </a:lnTo>
                    <a:lnTo>
                      <a:pt x="774" y="1312"/>
                    </a:lnTo>
                    <a:lnTo>
                      <a:pt x="779" y="1315"/>
                    </a:lnTo>
                    <a:lnTo>
                      <a:pt x="784" y="1317"/>
                    </a:lnTo>
                    <a:lnTo>
                      <a:pt x="789" y="1317"/>
                    </a:lnTo>
                    <a:lnTo>
                      <a:pt x="789" y="1317"/>
                    </a:lnTo>
                    <a:lnTo>
                      <a:pt x="792" y="1317"/>
                    </a:lnTo>
                    <a:lnTo>
                      <a:pt x="794" y="1315"/>
                    </a:lnTo>
                    <a:lnTo>
                      <a:pt x="797" y="1312"/>
                    </a:lnTo>
                    <a:lnTo>
                      <a:pt x="799" y="1308"/>
                    </a:lnTo>
                    <a:lnTo>
                      <a:pt x="799" y="1306"/>
                    </a:lnTo>
                    <a:lnTo>
                      <a:pt x="788" y="1238"/>
                    </a:lnTo>
                    <a:lnTo>
                      <a:pt x="788" y="1238"/>
                    </a:lnTo>
                    <a:lnTo>
                      <a:pt x="801" y="1238"/>
                    </a:lnTo>
                    <a:lnTo>
                      <a:pt x="825" y="1238"/>
                    </a:lnTo>
                    <a:lnTo>
                      <a:pt x="825" y="1238"/>
                    </a:lnTo>
                    <a:lnTo>
                      <a:pt x="836" y="1237"/>
                    </a:lnTo>
                    <a:lnTo>
                      <a:pt x="849" y="1235"/>
                    </a:lnTo>
                    <a:lnTo>
                      <a:pt x="861" y="1233"/>
                    </a:lnTo>
                    <a:lnTo>
                      <a:pt x="861" y="1225"/>
                    </a:lnTo>
                    <a:lnTo>
                      <a:pt x="861" y="1225"/>
                    </a:lnTo>
                    <a:lnTo>
                      <a:pt x="868" y="1224"/>
                    </a:lnTo>
                    <a:lnTo>
                      <a:pt x="874" y="1223"/>
                    </a:lnTo>
                    <a:lnTo>
                      <a:pt x="882" y="1224"/>
                    </a:lnTo>
                    <a:lnTo>
                      <a:pt x="882" y="1224"/>
                    </a:lnTo>
                    <a:lnTo>
                      <a:pt x="891" y="1225"/>
                    </a:lnTo>
                    <a:lnTo>
                      <a:pt x="903" y="1227"/>
                    </a:lnTo>
                    <a:lnTo>
                      <a:pt x="917" y="1227"/>
                    </a:lnTo>
                    <a:lnTo>
                      <a:pt x="930" y="1226"/>
                    </a:lnTo>
                    <a:lnTo>
                      <a:pt x="930" y="1226"/>
                    </a:lnTo>
                    <a:lnTo>
                      <a:pt x="937" y="1224"/>
                    </a:lnTo>
                    <a:lnTo>
                      <a:pt x="946" y="1221"/>
                    </a:lnTo>
                    <a:lnTo>
                      <a:pt x="962" y="1212"/>
                    </a:lnTo>
                    <a:lnTo>
                      <a:pt x="976" y="1204"/>
                    </a:lnTo>
                    <a:lnTo>
                      <a:pt x="981" y="1200"/>
                    </a:lnTo>
                    <a:lnTo>
                      <a:pt x="983" y="1198"/>
                    </a:lnTo>
                    <a:lnTo>
                      <a:pt x="983" y="1198"/>
                    </a:lnTo>
                    <a:lnTo>
                      <a:pt x="983" y="1196"/>
                    </a:lnTo>
                    <a:lnTo>
                      <a:pt x="983" y="1194"/>
                    </a:lnTo>
                    <a:lnTo>
                      <a:pt x="982" y="1190"/>
                    </a:lnTo>
                    <a:lnTo>
                      <a:pt x="980" y="1185"/>
                    </a:lnTo>
                    <a:lnTo>
                      <a:pt x="973" y="1186"/>
                    </a:lnTo>
                    <a:lnTo>
                      <a:pt x="973" y="1186"/>
                    </a:lnTo>
                    <a:lnTo>
                      <a:pt x="973" y="1183"/>
                    </a:lnTo>
                    <a:lnTo>
                      <a:pt x="971" y="1180"/>
                    </a:lnTo>
                    <a:lnTo>
                      <a:pt x="968" y="1176"/>
                    </a:lnTo>
                    <a:lnTo>
                      <a:pt x="965" y="1174"/>
                    </a:lnTo>
                    <a:lnTo>
                      <a:pt x="962" y="1172"/>
                    </a:lnTo>
                    <a:lnTo>
                      <a:pt x="962" y="1172"/>
                    </a:lnTo>
                    <a:lnTo>
                      <a:pt x="958" y="1170"/>
                    </a:lnTo>
                    <a:lnTo>
                      <a:pt x="953" y="1169"/>
                    </a:lnTo>
                    <a:lnTo>
                      <a:pt x="940" y="1168"/>
                    </a:lnTo>
                    <a:lnTo>
                      <a:pt x="928" y="1167"/>
                    </a:lnTo>
                    <a:lnTo>
                      <a:pt x="919" y="1166"/>
                    </a:lnTo>
                    <a:lnTo>
                      <a:pt x="919" y="1166"/>
                    </a:lnTo>
                    <a:lnTo>
                      <a:pt x="916" y="1164"/>
                    </a:lnTo>
                    <a:lnTo>
                      <a:pt x="912" y="1161"/>
                    </a:lnTo>
                    <a:lnTo>
                      <a:pt x="902" y="1152"/>
                    </a:lnTo>
                    <a:lnTo>
                      <a:pt x="892" y="1138"/>
                    </a:lnTo>
                    <a:lnTo>
                      <a:pt x="892" y="1138"/>
                    </a:lnTo>
                    <a:lnTo>
                      <a:pt x="1080" y="1161"/>
                    </a:lnTo>
                    <a:lnTo>
                      <a:pt x="1080" y="1161"/>
                    </a:lnTo>
                    <a:lnTo>
                      <a:pt x="1086" y="1163"/>
                    </a:lnTo>
                    <a:lnTo>
                      <a:pt x="1089" y="1166"/>
                    </a:lnTo>
                    <a:lnTo>
                      <a:pt x="1091" y="1168"/>
                    </a:lnTo>
                    <a:lnTo>
                      <a:pt x="1091" y="1169"/>
                    </a:lnTo>
                    <a:lnTo>
                      <a:pt x="1102" y="1168"/>
                    </a:lnTo>
                    <a:lnTo>
                      <a:pt x="1100" y="1180"/>
                    </a:lnTo>
                    <a:lnTo>
                      <a:pt x="1100" y="1180"/>
                    </a:lnTo>
                    <a:lnTo>
                      <a:pt x="1095" y="1182"/>
                    </a:lnTo>
                    <a:lnTo>
                      <a:pt x="1092" y="1185"/>
                    </a:lnTo>
                    <a:lnTo>
                      <a:pt x="1091" y="1186"/>
                    </a:lnTo>
                    <a:lnTo>
                      <a:pt x="1091" y="1188"/>
                    </a:lnTo>
                    <a:lnTo>
                      <a:pt x="1091" y="1188"/>
                    </a:lnTo>
                    <a:lnTo>
                      <a:pt x="1092" y="1189"/>
                    </a:lnTo>
                    <a:lnTo>
                      <a:pt x="1093" y="1190"/>
                    </a:lnTo>
                    <a:lnTo>
                      <a:pt x="1097" y="1192"/>
                    </a:lnTo>
                    <a:lnTo>
                      <a:pt x="1103" y="1193"/>
                    </a:lnTo>
                    <a:lnTo>
                      <a:pt x="1110" y="1194"/>
                    </a:lnTo>
                    <a:lnTo>
                      <a:pt x="1110" y="1194"/>
                    </a:lnTo>
                    <a:lnTo>
                      <a:pt x="1118" y="1193"/>
                    </a:lnTo>
                    <a:lnTo>
                      <a:pt x="1124" y="1191"/>
                    </a:lnTo>
                    <a:lnTo>
                      <a:pt x="1128" y="1188"/>
                    </a:lnTo>
                    <a:lnTo>
                      <a:pt x="1129" y="1187"/>
                    </a:lnTo>
                    <a:lnTo>
                      <a:pt x="1129" y="1185"/>
                    </a:lnTo>
                    <a:lnTo>
                      <a:pt x="1129" y="1185"/>
                    </a:lnTo>
                    <a:lnTo>
                      <a:pt x="1129" y="1183"/>
                    </a:lnTo>
                    <a:lnTo>
                      <a:pt x="1127" y="1181"/>
                    </a:lnTo>
                    <a:lnTo>
                      <a:pt x="1124" y="1180"/>
                    </a:lnTo>
                    <a:lnTo>
                      <a:pt x="1118" y="1179"/>
                    </a:lnTo>
                    <a:lnTo>
                      <a:pt x="1114" y="1167"/>
                    </a:lnTo>
                    <a:lnTo>
                      <a:pt x="1125" y="1164"/>
                    </a:lnTo>
                    <a:lnTo>
                      <a:pt x="1125" y="1164"/>
                    </a:lnTo>
                    <a:lnTo>
                      <a:pt x="1122" y="1154"/>
                    </a:lnTo>
                    <a:lnTo>
                      <a:pt x="1118" y="1140"/>
                    </a:lnTo>
                    <a:lnTo>
                      <a:pt x="1118" y="1140"/>
                    </a:lnTo>
                    <a:lnTo>
                      <a:pt x="1112" y="1137"/>
                    </a:lnTo>
                    <a:lnTo>
                      <a:pt x="1100" y="1134"/>
                    </a:lnTo>
                    <a:lnTo>
                      <a:pt x="1063" y="1124"/>
                    </a:lnTo>
                    <a:lnTo>
                      <a:pt x="1009" y="1111"/>
                    </a:lnTo>
                    <a:lnTo>
                      <a:pt x="1032" y="1092"/>
                    </a:lnTo>
                    <a:lnTo>
                      <a:pt x="1028" y="1076"/>
                    </a:lnTo>
                    <a:lnTo>
                      <a:pt x="1052" y="1069"/>
                    </a:lnTo>
                    <a:lnTo>
                      <a:pt x="1052" y="1069"/>
                    </a:lnTo>
                    <a:lnTo>
                      <a:pt x="1060" y="1066"/>
                    </a:lnTo>
                    <a:lnTo>
                      <a:pt x="1079" y="1059"/>
                    </a:lnTo>
                    <a:lnTo>
                      <a:pt x="1093" y="1054"/>
                    </a:lnTo>
                    <a:lnTo>
                      <a:pt x="1106" y="1048"/>
                    </a:lnTo>
                    <a:lnTo>
                      <a:pt x="1120" y="1040"/>
                    </a:lnTo>
                    <a:lnTo>
                      <a:pt x="1132" y="1033"/>
                    </a:lnTo>
                    <a:lnTo>
                      <a:pt x="1132" y="1033"/>
                    </a:lnTo>
                    <a:lnTo>
                      <a:pt x="1143" y="1024"/>
                    </a:lnTo>
                    <a:lnTo>
                      <a:pt x="1153" y="1015"/>
                    </a:lnTo>
                    <a:lnTo>
                      <a:pt x="1161" y="1006"/>
                    </a:lnTo>
                    <a:lnTo>
                      <a:pt x="1168" y="998"/>
                    </a:lnTo>
                    <a:lnTo>
                      <a:pt x="1177" y="985"/>
                    </a:lnTo>
                    <a:lnTo>
                      <a:pt x="1181" y="980"/>
                    </a:lnTo>
                    <a:lnTo>
                      <a:pt x="1174" y="974"/>
                    </a:lnTo>
                    <a:lnTo>
                      <a:pt x="1168" y="976"/>
                    </a:lnTo>
                    <a:lnTo>
                      <a:pt x="1168" y="976"/>
                    </a:lnTo>
                    <a:lnTo>
                      <a:pt x="1168" y="975"/>
                    </a:lnTo>
                    <a:lnTo>
                      <a:pt x="1166" y="973"/>
                    </a:lnTo>
                    <a:lnTo>
                      <a:pt x="1162" y="969"/>
                    </a:lnTo>
                    <a:lnTo>
                      <a:pt x="1155" y="967"/>
                    </a:lnTo>
                    <a:lnTo>
                      <a:pt x="1155" y="967"/>
                    </a:lnTo>
                    <a:lnTo>
                      <a:pt x="1150" y="966"/>
                    </a:lnTo>
                    <a:lnTo>
                      <a:pt x="1146" y="967"/>
                    </a:lnTo>
                    <a:lnTo>
                      <a:pt x="1143" y="968"/>
                    </a:lnTo>
                    <a:lnTo>
                      <a:pt x="1140" y="970"/>
                    </a:lnTo>
                    <a:lnTo>
                      <a:pt x="1133" y="975"/>
                    </a:lnTo>
                    <a:lnTo>
                      <a:pt x="1126" y="981"/>
                    </a:lnTo>
                    <a:lnTo>
                      <a:pt x="1126" y="981"/>
                    </a:lnTo>
                    <a:lnTo>
                      <a:pt x="1121" y="982"/>
                    </a:lnTo>
                    <a:lnTo>
                      <a:pt x="1113" y="984"/>
                    </a:lnTo>
                    <a:lnTo>
                      <a:pt x="1094" y="987"/>
                    </a:lnTo>
                    <a:lnTo>
                      <a:pt x="1069" y="989"/>
                    </a:lnTo>
                    <a:lnTo>
                      <a:pt x="1069" y="989"/>
                    </a:lnTo>
                    <a:lnTo>
                      <a:pt x="1069" y="987"/>
                    </a:lnTo>
                    <a:lnTo>
                      <a:pt x="1068" y="983"/>
                    </a:lnTo>
                    <a:lnTo>
                      <a:pt x="1068" y="983"/>
                    </a:lnTo>
                    <a:lnTo>
                      <a:pt x="1066" y="982"/>
                    </a:lnTo>
                    <a:lnTo>
                      <a:pt x="1062" y="981"/>
                    </a:lnTo>
                    <a:lnTo>
                      <a:pt x="1049" y="979"/>
                    </a:lnTo>
                    <a:lnTo>
                      <a:pt x="1033" y="976"/>
                    </a:lnTo>
                    <a:lnTo>
                      <a:pt x="1021" y="976"/>
                    </a:lnTo>
                    <a:lnTo>
                      <a:pt x="1021" y="976"/>
                    </a:lnTo>
                    <a:lnTo>
                      <a:pt x="1017" y="976"/>
                    </a:lnTo>
                    <a:lnTo>
                      <a:pt x="1012" y="975"/>
                    </a:lnTo>
                    <a:lnTo>
                      <a:pt x="1005" y="972"/>
                    </a:lnTo>
                    <a:lnTo>
                      <a:pt x="998" y="969"/>
                    </a:lnTo>
                    <a:lnTo>
                      <a:pt x="996" y="968"/>
                    </a:lnTo>
                    <a:lnTo>
                      <a:pt x="994" y="968"/>
                    </a:lnTo>
                    <a:lnTo>
                      <a:pt x="994" y="968"/>
                    </a:lnTo>
                    <a:lnTo>
                      <a:pt x="993" y="969"/>
                    </a:lnTo>
                    <a:lnTo>
                      <a:pt x="993" y="970"/>
                    </a:lnTo>
                    <a:lnTo>
                      <a:pt x="992" y="973"/>
                    </a:lnTo>
                    <a:lnTo>
                      <a:pt x="993" y="979"/>
                    </a:lnTo>
                    <a:lnTo>
                      <a:pt x="993" y="979"/>
                    </a:lnTo>
                    <a:lnTo>
                      <a:pt x="955" y="953"/>
                    </a:lnTo>
                    <a:lnTo>
                      <a:pt x="955" y="953"/>
                    </a:lnTo>
                    <a:lnTo>
                      <a:pt x="946" y="946"/>
                    </a:lnTo>
                    <a:lnTo>
                      <a:pt x="937" y="937"/>
                    </a:lnTo>
                    <a:lnTo>
                      <a:pt x="928" y="927"/>
                    </a:lnTo>
                    <a:lnTo>
                      <a:pt x="921" y="918"/>
                    </a:lnTo>
                    <a:lnTo>
                      <a:pt x="908" y="900"/>
                    </a:lnTo>
                    <a:lnTo>
                      <a:pt x="903" y="893"/>
                    </a:lnTo>
                    <a:lnTo>
                      <a:pt x="940" y="869"/>
                    </a:lnTo>
                    <a:lnTo>
                      <a:pt x="940" y="869"/>
                    </a:lnTo>
                    <a:lnTo>
                      <a:pt x="919" y="836"/>
                    </a:lnTo>
                    <a:lnTo>
                      <a:pt x="919" y="836"/>
                    </a:lnTo>
                    <a:lnTo>
                      <a:pt x="906" y="819"/>
                    </a:lnTo>
                    <a:lnTo>
                      <a:pt x="891" y="799"/>
                    </a:lnTo>
                    <a:lnTo>
                      <a:pt x="871" y="777"/>
                    </a:lnTo>
                    <a:lnTo>
                      <a:pt x="871" y="568"/>
                    </a:lnTo>
                    <a:lnTo>
                      <a:pt x="871" y="568"/>
                    </a:lnTo>
                    <a:lnTo>
                      <a:pt x="885" y="569"/>
                    </a:lnTo>
                    <a:lnTo>
                      <a:pt x="902" y="569"/>
                    </a:lnTo>
                    <a:lnTo>
                      <a:pt x="930" y="569"/>
                    </a:lnTo>
                    <a:lnTo>
                      <a:pt x="930" y="569"/>
                    </a:lnTo>
                    <a:close/>
                    <a:moveTo>
                      <a:pt x="167" y="570"/>
                    </a:moveTo>
                    <a:lnTo>
                      <a:pt x="167" y="570"/>
                    </a:lnTo>
                    <a:lnTo>
                      <a:pt x="152" y="565"/>
                    </a:lnTo>
                    <a:lnTo>
                      <a:pt x="136" y="560"/>
                    </a:lnTo>
                    <a:lnTo>
                      <a:pt x="119" y="554"/>
                    </a:lnTo>
                    <a:lnTo>
                      <a:pt x="108" y="549"/>
                    </a:lnTo>
                    <a:lnTo>
                      <a:pt x="108" y="549"/>
                    </a:lnTo>
                    <a:lnTo>
                      <a:pt x="104" y="546"/>
                    </a:lnTo>
                    <a:lnTo>
                      <a:pt x="101" y="543"/>
                    </a:lnTo>
                    <a:lnTo>
                      <a:pt x="99" y="539"/>
                    </a:lnTo>
                    <a:lnTo>
                      <a:pt x="97" y="534"/>
                    </a:lnTo>
                    <a:lnTo>
                      <a:pt x="95" y="529"/>
                    </a:lnTo>
                    <a:lnTo>
                      <a:pt x="95" y="525"/>
                    </a:lnTo>
                    <a:lnTo>
                      <a:pt x="95" y="522"/>
                    </a:lnTo>
                    <a:lnTo>
                      <a:pt x="97" y="520"/>
                    </a:lnTo>
                    <a:lnTo>
                      <a:pt x="97" y="520"/>
                    </a:lnTo>
                    <a:lnTo>
                      <a:pt x="100" y="519"/>
                    </a:lnTo>
                    <a:lnTo>
                      <a:pt x="104" y="520"/>
                    </a:lnTo>
                    <a:lnTo>
                      <a:pt x="115" y="524"/>
                    </a:lnTo>
                    <a:lnTo>
                      <a:pt x="131" y="530"/>
                    </a:lnTo>
                    <a:lnTo>
                      <a:pt x="140" y="535"/>
                    </a:lnTo>
                    <a:lnTo>
                      <a:pt x="150" y="537"/>
                    </a:lnTo>
                    <a:lnTo>
                      <a:pt x="150" y="537"/>
                    </a:lnTo>
                    <a:lnTo>
                      <a:pt x="171" y="541"/>
                    </a:lnTo>
                    <a:lnTo>
                      <a:pt x="190" y="543"/>
                    </a:lnTo>
                    <a:lnTo>
                      <a:pt x="209" y="544"/>
                    </a:lnTo>
                    <a:lnTo>
                      <a:pt x="207" y="577"/>
                    </a:lnTo>
                    <a:lnTo>
                      <a:pt x="207" y="577"/>
                    </a:lnTo>
                    <a:lnTo>
                      <a:pt x="193" y="575"/>
                    </a:lnTo>
                    <a:lnTo>
                      <a:pt x="167" y="570"/>
                    </a:lnTo>
                    <a:lnTo>
                      <a:pt x="167" y="570"/>
                    </a:lnTo>
                    <a:close/>
                    <a:moveTo>
                      <a:pt x="212" y="813"/>
                    </a:moveTo>
                    <a:lnTo>
                      <a:pt x="212" y="813"/>
                    </a:lnTo>
                    <a:lnTo>
                      <a:pt x="210" y="821"/>
                    </a:lnTo>
                    <a:lnTo>
                      <a:pt x="207" y="827"/>
                    </a:lnTo>
                    <a:lnTo>
                      <a:pt x="203" y="833"/>
                    </a:lnTo>
                    <a:lnTo>
                      <a:pt x="198" y="832"/>
                    </a:lnTo>
                    <a:lnTo>
                      <a:pt x="198" y="832"/>
                    </a:lnTo>
                    <a:lnTo>
                      <a:pt x="193" y="818"/>
                    </a:lnTo>
                    <a:lnTo>
                      <a:pt x="184" y="795"/>
                    </a:lnTo>
                    <a:lnTo>
                      <a:pt x="184" y="795"/>
                    </a:lnTo>
                    <a:lnTo>
                      <a:pt x="180" y="783"/>
                    </a:lnTo>
                    <a:lnTo>
                      <a:pt x="176" y="769"/>
                    </a:lnTo>
                    <a:lnTo>
                      <a:pt x="172" y="752"/>
                    </a:lnTo>
                    <a:lnTo>
                      <a:pt x="172" y="752"/>
                    </a:lnTo>
                    <a:lnTo>
                      <a:pt x="182" y="759"/>
                    </a:lnTo>
                    <a:lnTo>
                      <a:pt x="197" y="769"/>
                    </a:lnTo>
                    <a:lnTo>
                      <a:pt x="197" y="769"/>
                    </a:lnTo>
                    <a:lnTo>
                      <a:pt x="203" y="773"/>
                    </a:lnTo>
                    <a:lnTo>
                      <a:pt x="210" y="776"/>
                    </a:lnTo>
                    <a:lnTo>
                      <a:pt x="218" y="779"/>
                    </a:lnTo>
                    <a:lnTo>
                      <a:pt x="218" y="779"/>
                    </a:lnTo>
                    <a:lnTo>
                      <a:pt x="212" y="813"/>
                    </a:lnTo>
                    <a:lnTo>
                      <a:pt x="212" y="813"/>
                    </a:lnTo>
                    <a:close/>
                    <a:moveTo>
                      <a:pt x="607" y="900"/>
                    </a:moveTo>
                    <a:lnTo>
                      <a:pt x="666" y="891"/>
                    </a:lnTo>
                    <a:lnTo>
                      <a:pt x="679" y="917"/>
                    </a:lnTo>
                    <a:lnTo>
                      <a:pt x="607" y="900"/>
                    </a:lnTo>
                    <a:close/>
                    <a:moveTo>
                      <a:pt x="814" y="694"/>
                    </a:moveTo>
                    <a:lnTo>
                      <a:pt x="814" y="694"/>
                    </a:lnTo>
                    <a:lnTo>
                      <a:pt x="796" y="658"/>
                    </a:lnTo>
                    <a:lnTo>
                      <a:pt x="783" y="632"/>
                    </a:lnTo>
                    <a:lnTo>
                      <a:pt x="777" y="623"/>
                    </a:lnTo>
                    <a:lnTo>
                      <a:pt x="772" y="618"/>
                    </a:lnTo>
                    <a:lnTo>
                      <a:pt x="772" y="618"/>
                    </a:lnTo>
                    <a:lnTo>
                      <a:pt x="764" y="613"/>
                    </a:lnTo>
                    <a:lnTo>
                      <a:pt x="756" y="609"/>
                    </a:lnTo>
                    <a:lnTo>
                      <a:pt x="747" y="605"/>
                    </a:lnTo>
                    <a:lnTo>
                      <a:pt x="747" y="605"/>
                    </a:lnTo>
                    <a:lnTo>
                      <a:pt x="752" y="597"/>
                    </a:lnTo>
                    <a:lnTo>
                      <a:pt x="757" y="592"/>
                    </a:lnTo>
                    <a:lnTo>
                      <a:pt x="760" y="587"/>
                    </a:lnTo>
                    <a:lnTo>
                      <a:pt x="760" y="587"/>
                    </a:lnTo>
                    <a:lnTo>
                      <a:pt x="761" y="581"/>
                    </a:lnTo>
                    <a:lnTo>
                      <a:pt x="761" y="574"/>
                    </a:lnTo>
                    <a:lnTo>
                      <a:pt x="760" y="565"/>
                    </a:lnTo>
                    <a:lnTo>
                      <a:pt x="815" y="569"/>
                    </a:lnTo>
                    <a:lnTo>
                      <a:pt x="814" y="694"/>
                    </a:lnTo>
                    <a:close/>
                    <a:moveTo>
                      <a:pt x="830" y="988"/>
                    </a:moveTo>
                    <a:lnTo>
                      <a:pt x="818" y="946"/>
                    </a:lnTo>
                    <a:lnTo>
                      <a:pt x="832" y="939"/>
                    </a:lnTo>
                    <a:lnTo>
                      <a:pt x="833" y="1002"/>
                    </a:lnTo>
                    <a:lnTo>
                      <a:pt x="830" y="988"/>
                    </a:lnTo>
                    <a:close/>
                    <a:moveTo>
                      <a:pt x="879" y="999"/>
                    </a:moveTo>
                    <a:lnTo>
                      <a:pt x="879" y="999"/>
                    </a:lnTo>
                    <a:lnTo>
                      <a:pt x="889" y="1012"/>
                    </a:lnTo>
                    <a:lnTo>
                      <a:pt x="897" y="1024"/>
                    </a:lnTo>
                    <a:lnTo>
                      <a:pt x="902" y="1032"/>
                    </a:lnTo>
                    <a:lnTo>
                      <a:pt x="902" y="1032"/>
                    </a:lnTo>
                    <a:lnTo>
                      <a:pt x="905" y="1043"/>
                    </a:lnTo>
                    <a:lnTo>
                      <a:pt x="907" y="1049"/>
                    </a:lnTo>
                    <a:lnTo>
                      <a:pt x="902" y="1051"/>
                    </a:lnTo>
                    <a:lnTo>
                      <a:pt x="903" y="1067"/>
                    </a:lnTo>
                    <a:lnTo>
                      <a:pt x="908" y="1084"/>
                    </a:lnTo>
                    <a:lnTo>
                      <a:pt x="875" y="1075"/>
                    </a:lnTo>
                    <a:lnTo>
                      <a:pt x="879" y="9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2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467544" y="2946112"/>
              <a:ext cx="2016224" cy="482888"/>
            </a:xfrm>
            <a:prstGeom prst="ellipse">
              <a:avLst/>
            </a:prstGeom>
            <a:gradFill flip="none" rotWithShape="1">
              <a:gsLst>
                <a:gs pos="0">
                  <a:srgbClr val="AEAEAE">
                    <a:shade val="30000"/>
                    <a:satMod val="115000"/>
                  </a:srgbClr>
                </a:gs>
                <a:gs pos="37000">
                  <a:srgbClr val="AEAEAE">
                    <a:shade val="67500"/>
                    <a:satMod val="115000"/>
                    <a:alpha val="73000"/>
                  </a:srgbClr>
                </a:gs>
                <a:gs pos="100000">
                  <a:schemeClr val="bg1">
                    <a:lumMod val="95000"/>
                    <a:alpha val="6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 bwMode="auto">
          <a:xfrm rot="10800000" flipH="1">
            <a:off x="2132549" y="2104420"/>
            <a:ext cx="720080" cy="28469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91316" y="2875270"/>
            <a:ext cx="583234" cy="1417826"/>
            <a:chOff x="3676211" y="2806342"/>
            <a:chExt cx="498338" cy="1581814"/>
          </a:xfrm>
        </p:grpSpPr>
        <p:sp>
          <p:nvSpPr>
            <p:cNvPr id="13" name="Right Arrow 12"/>
            <p:cNvSpPr/>
            <p:nvPr/>
          </p:nvSpPr>
          <p:spPr bwMode="auto">
            <a:xfrm rot="16200000" flipH="1">
              <a:off x="3090560" y="3563772"/>
              <a:ext cx="1410035" cy="238733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 rot="5400000" flipH="1">
              <a:off x="3344613" y="3397545"/>
              <a:ext cx="1421140" cy="238733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 bwMode="auto">
          <a:xfrm rot="10800000" flipH="1">
            <a:off x="4940861" y="4774622"/>
            <a:ext cx="720080" cy="313927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126" y="1825079"/>
            <a:ext cx="100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Search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83202" y="2875271"/>
            <a:ext cx="10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Calculate Services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39" y="3193812"/>
            <a:ext cx="10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Submit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Request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465" y="5138028"/>
            <a:ext cx="10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Request from Peers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73824" y="4077072"/>
            <a:ext cx="2514600" cy="1179284"/>
          </a:xfrm>
          <a:prstGeom prst="roundRect">
            <a:avLst>
              <a:gd name="adj" fmla="val 859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  <a:alpha val="57000"/>
                </a:schemeClr>
              </a:gs>
              <a:gs pos="100000">
                <a:schemeClr val="bg1">
                  <a:shade val="100000"/>
                  <a:satMod val="115000"/>
                  <a:alpha val="59000"/>
                </a:schemeClr>
              </a:gs>
            </a:gsLst>
            <a:lin ang="16200000" scaled="1"/>
            <a:tileRect/>
          </a:gradFill>
          <a:ln>
            <a:solidFill>
              <a:srgbClr val="A6A6A6"/>
            </a:solidFill>
          </a:ln>
          <a:effectLst/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Institution C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30788" y="4341880"/>
            <a:ext cx="2514600" cy="1179284"/>
          </a:xfrm>
          <a:prstGeom prst="roundRect">
            <a:avLst>
              <a:gd name="adj" fmla="val 859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  <a:alpha val="57000"/>
                </a:schemeClr>
              </a:gs>
              <a:gs pos="100000">
                <a:schemeClr val="bg1">
                  <a:shade val="100000"/>
                  <a:satMod val="115000"/>
                  <a:alpha val="59000"/>
                </a:schemeClr>
              </a:gs>
            </a:gsLst>
            <a:lin ang="16200000" scaled="1"/>
            <a:tileRect/>
          </a:gradFill>
          <a:ln>
            <a:solidFill>
              <a:srgbClr val="A6A6A6"/>
            </a:solidFill>
          </a:ln>
          <a:effectLst/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Institution B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72201" y="4703348"/>
            <a:ext cx="2514600" cy="1179284"/>
          </a:xfrm>
          <a:prstGeom prst="roundRect">
            <a:avLst>
              <a:gd name="adj" fmla="val 859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  <a:alpha val="57000"/>
                </a:schemeClr>
              </a:gs>
              <a:gs pos="100000">
                <a:schemeClr val="bg1">
                  <a:shade val="100000"/>
                  <a:satMod val="115000"/>
                  <a:alpha val="59000"/>
                </a:schemeClr>
              </a:gs>
            </a:gsLst>
            <a:lin ang="16200000" scaled="1"/>
            <a:tileRect/>
          </a:gradFill>
          <a:ln>
            <a:solidFill>
              <a:srgbClr val="A6A6A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Supplier of Last Resort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ound Same Side Corner Rectangle 41"/>
          <p:cNvSpPr/>
          <p:nvPr/>
        </p:nvSpPr>
        <p:spPr bwMode="auto">
          <a:xfrm rot="5400000">
            <a:off x="3461961" y="3389875"/>
            <a:ext cx="2494788" cy="274709"/>
          </a:xfrm>
          <a:custGeom>
            <a:avLst/>
            <a:gdLst>
              <a:gd name="connsiteX0" fmla="*/ 45786 w 2880320"/>
              <a:gd name="connsiteY0" fmla="*/ 0 h 274709"/>
              <a:gd name="connsiteX1" fmla="*/ 2834534 w 2880320"/>
              <a:gd name="connsiteY1" fmla="*/ 0 h 274709"/>
              <a:gd name="connsiteX2" fmla="*/ 2880320 w 2880320"/>
              <a:gd name="connsiteY2" fmla="*/ 45786 h 274709"/>
              <a:gd name="connsiteX3" fmla="*/ 2880320 w 2880320"/>
              <a:gd name="connsiteY3" fmla="*/ 274709 h 274709"/>
              <a:gd name="connsiteX4" fmla="*/ 2880320 w 2880320"/>
              <a:gd name="connsiteY4" fmla="*/ 274709 h 274709"/>
              <a:gd name="connsiteX5" fmla="*/ 0 w 2880320"/>
              <a:gd name="connsiteY5" fmla="*/ 274709 h 274709"/>
              <a:gd name="connsiteX6" fmla="*/ 0 w 2880320"/>
              <a:gd name="connsiteY6" fmla="*/ 274709 h 274709"/>
              <a:gd name="connsiteX7" fmla="*/ 0 w 2880320"/>
              <a:gd name="connsiteY7" fmla="*/ 45786 h 274709"/>
              <a:gd name="connsiteX8" fmla="*/ 45786 w 2880320"/>
              <a:gd name="connsiteY8" fmla="*/ 0 h 274709"/>
              <a:gd name="connsiteX0" fmla="*/ 0 w 2880320"/>
              <a:gd name="connsiteY0" fmla="*/ 274709 h 366149"/>
              <a:gd name="connsiteX1" fmla="*/ 0 w 2880320"/>
              <a:gd name="connsiteY1" fmla="*/ 45786 h 366149"/>
              <a:gd name="connsiteX2" fmla="*/ 45786 w 2880320"/>
              <a:gd name="connsiteY2" fmla="*/ 0 h 366149"/>
              <a:gd name="connsiteX3" fmla="*/ 2834534 w 2880320"/>
              <a:gd name="connsiteY3" fmla="*/ 0 h 366149"/>
              <a:gd name="connsiteX4" fmla="*/ 2880320 w 2880320"/>
              <a:gd name="connsiteY4" fmla="*/ 45786 h 366149"/>
              <a:gd name="connsiteX5" fmla="*/ 2880320 w 2880320"/>
              <a:gd name="connsiteY5" fmla="*/ 274709 h 366149"/>
              <a:gd name="connsiteX6" fmla="*/ 2880320 w 2880320"/>
              <a:gd name="connsiteY6" fmla="*/ 274709 h 366149"/>
              <a:gd name="connsiteX7" fmla="*/ 0 w 2880320"/>
              <a:gd name="connsiteY7" fmla="*/ 274709 h 366149"/>
              <a:gd name="connsiteX8" fmla="*/ 91440 w 2880320"/>
              <a:gd name="connsiteY8" fmla="*/ 366149 h 366149"/>
              <a:gd name="connsiteX0" fmla="*/ 0 w 2880320"/>
              <a:gd name="connsiteY0" fmla="*/ 274709 h 274709"/>
              <a:gd name="connsiteX1" fmla="*/ 0 w 2880320"/>
              <a:gd name="connsiteY1" fmla="*/ 45786 h 274709"/>
              <a:gd name="connsiteX2" fmla="*/ 45786 w 2880320"/>
              <a:gd name="connsiteY2" fmla="*/ 0 h 274709"/>
              <a:gd name="connsiteX3" fmla="*/ 2834534 w 2880320"/>
              <a:gd name="connsiteY3" fmla="*/ 0 h 274709"/>
              <a:gd name="connsiteX4" fmla="*/ 2880320 w 2880320"/>
              <a:gd name="connsiteY4" fmla="*/ 45786 h 274709"/>
              <a:gd name="connsiteX5" fmla="*/ 2880320 w 2880320"/>
              <a:gd name="connsiteY5" fmla="*/ 274709 h 274709"/>
              <a:gd name="connsiteX6" fmla="*/ 2880320 w 2880320"/>
              <a:gd name="connsiteY6" fmla="*/ 274709 h 274709"/>
              <a:gd name="connsiteX7" fmla="*/ 0 w 2880320"/>
              <a:gd name="connsiteY7" fmla="*/ 274709 h 274709"/>
              <a:gd name="connsiteX0" fmla="*/ 0 w 2880320"/>
              <a:gd name="connsiteY0" fmla="*/ 274709 h 274709"/>
              <a:gd name="connsiteX1" fmla="*/ 0 w 2880320"/>
              <a:gd name="connsiteY1" fmla="*/ 45786 h 274709"/>
              <a:gd name="connsiteX2" fmla="*/ 45786 w 2880320"/>
              <a:gd name="connsiteY2" fmla="*/ 0 h 274709"/>
              <a:gd name="connsiteX3" fmla="*/ 2834534 w 2880320"/>
              <a:gd name="connsiteY3" fmla="*/ 0 h 274709"/>
              <a:gd name="connsiteX4" fmla="*/ 2880320 w 2880320"/>
              <a:gd name="connsiteY4" fmla="*/ 45786 h 274709"/>
              <a:gd name="connsiteX5" fmla="*/ 2880320 w 2880320"/>
              <a:gd name="connsiteY5" fmla="*/ 274709 h 274709"/>
              <a:gd name="connsiteX6" fmla="*/ 2880320 w 2880320"/>
              <a:gd name="connsiteY6" fmla="*/ 274709 h 27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320" h="274709">
                <a:moveTo>
                  <a:pt x="0" y="274709"/>
                </a:moveTo>
                <a:lnTo>
                  <a:pt x="0" y="45786"/>
                </a:lnTo>
                <a:cubicBezTo>
                  <a:pt x="0" y="20499"/>
                  <a:pt x="20499" y="0"/>
                  <a:pt x="45786" y="0"/>
                </a:cubicBezTo>
                <a:lnTo>
                  <a:pt x="2834534" y="0"/>
                </a:lnTo>
                <a:cubicBezTo>
                  <a:pt x="2859821" y="0"/>
                  <a:pt x="2880320" y="20499"/>
                  <a:pt x="2880320" y="45786"/>
                </a:cubicBezTo>
                <a:lnTo>
                  <a:pt x="2880320" y="274709"/>
                </a:lnTo>
                <a:lnTo>
                  <a:pt x="2880320" y="274709"/>
                </a:lnTo>
              </a:path>
            </a:pathLst>
          </a:custGeom>
          <a:noFill/>
          <a:ln w="28575" cap="flat" cmpd="sng" algn="ctr">
            <a:solidFill>
              <a:schemeClr val="bg2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87239" y="1767298"/>
            <a:ext cx="1584195" cy="936104"/>
          </a:xfrm>
          <a:prstGeom prst="round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safk\Desktop\HK-SIN 2012-12-03\Logos\pri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53" y="1994765"/>
            <a:ext cx="1060057" cy="5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3087239" y="4463534"/>
            <a:ext cx="1584195" cy="936104"/>
          </a:xfrm>
          <a:prstGeom prst="round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C:\Users\asafk\Desktop\HK-SIN 2012-12-03\Logos\Ex-Libris-Alm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9589" r="13890" b="18456"/>
          <a:stretch/>
        </p:blipFill>
        <p:spPr bwMode="auto">
          <a:xfrm>
            <a:off x="3395353" y="4559746"/>
            <a:ext cx="1060057" cy="7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581" y="1270209"/>
            <a:ext cx="3946376" cy="10731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30" grpId="0"/>
      <p:bldP spid="31" grpId="0"/>
      <p:bldP spid="32" grpId="0"/>
      <p:bldP spid="33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le 92"/>
          <p:cNvSpPr/>
          <p:nvPr/>
        </p:nvSpPr>
        <p:spPr bwMode="auto">
          <a:xfrm>
            <a:off x="3511550" y="1320273"/>
            <a:ext cx="3524250" cy="5080527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Resource Sharing: Data Elements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3707900" y="1631050"/>
            <a:ext cx="3035800" cy="4482335"/>
            <a:chOff x="6108200" y="1135750"/>
            <a:chExt cx="3035800" cy="4482335"/>
          </a:xfrm>
        </p:grpSpPr>
        <p:sp>
          <p:nvSpPr>
            <p:cNvPr id="98" name="TextBox 97"/>
            <p:cNvSpPr txBox="1"/>
            <p:nvPr/>
          </p:nvSpPr>
          <p:spPr>
            <a:xfrm>
              <a:off x="6108200" y="1451861"/>
              <a:ext cx="1689820" cy="3693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Partner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108200" y="1841588"/>
              <a:ext cx="1689820" cy="6463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Integration Type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08200" y="2969017"/>
              <a:ext cx="1689820" cy="3693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Partner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08200" y="3358744"/>
              <a:ext cx="1689820" cy="6463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Integration Type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108200" y="4582027"/>
              <a:ext cx="1689820" cy="3693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Partner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108200" y="4971754"/>
              <a:ext cx="1689820" cy="6463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Integration Type</a:t>
              </a:r>
              <a:endParaRPr lang="en-US" dirty="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7798020" y="2969017"/>
              <a:ext cx="1345980" cy="1036058"/>
              <a:chOff x="7798020" y="2969017"/>
              <a:chExt cx="1345980" cy="1036058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7798020" y="2969017"/>
                <a:ext cx="1345980" cy="10360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solidFill>
                  <a:srgbClr val="2D008E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798020" y="2988460"/>
                <a:ext cx="1345980" cy="92333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R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dirty="0"/>
                  <a:t>Locate &amp; Workflow Profile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798020" y="1451861"/>
              <a:ext cx="1345980" cy="1036058"/>
              <a:chOff x="7798020" y="2969017"/>
              <a:chExt cx="1345980" cy="1036058"/>
            </a:xfrm>
          </p:grpSpPr>
          <p:sp>
            <p:nvSpPr>
              <p:cNvPr id="110" name="Rectangle 109"/>
              <p:cNvSpPr/>
              <p:nvPr/>
            </p:nvSpPr>
            <p:spPr bwMode="auto">
              <a:xfrm>
                <a:off x="7798020" y="2969017"/>
                <a:ext cx="1345980" cy="10360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solidFill>
                  <a:srgbClr val="2D008E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798020" y="2988460"/>
                <a:ext cx="13459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Locate &amp; Workflow </a:t>
                </a:r>
                <a:r>
                  <a:rPr lang="en-US" dirty="0" smtClean="0"/>
                  <a:t>Profile</a:t>
                </a:r>
                <a:endParaRPr lang="en-US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798020" y="4582027"/>
              <a:ext cx="1345980" cy="1036058"/>
              <a:chOff x="7798020" y="2969017"/>
              <a:chExt cx="1345980" cy="103605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7798020" y="2969017"/>
                <a:ext cx="1345980" cy="10360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solidFill>
                  <a:srgbClr val="2D008E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798020" y="2988460"/>
                <a:ext cx="13459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Locate </a:t>
                </a:r>
                <a:r>
                  <a:rPr lang="en-US" dirty="0"/>
                  <a:t>&amp; Workflow Profile</a:t>
                </a: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845300" y="1135750"/>
              <a:ext cx="218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 smtClean="0"/>
                <a:t> Members</a:t>
              </a:r>
              <a:endParaRPr lang="en-US" sz="1100" b="1" u="sng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956270" y="981719"/>
            <a:ext cx="288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 Network Zone</a:t>
            </a:r>
            <a:endParaRPr lang="en-US" sz="1600" b="1" dirty="0"/>
          </a:p>
        </p:txBody>
      </p:sp>
      <p:cxnSp>
        <p:nvCxnSpPr>
          <p:cNvPr id="95" name="Straight Arrow Connector 94"/>
          <p:cNvCxnSpPr>
            <a:stCxn id="121" idx="3"/>
          </p:cNvCxnSpPr>
          <p:nvPr/>
        </p:nvCxnSpPr>
        <p:spPr bwMode="auto">
          <a:xfrm>
            <a:off x="2505340" y="2188909"/>
            <a:ext cx="1006210" cy="14897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96" name="Straight Arrow Connector 95"/>
          <p:cNvCxnSpPr>
            <a:stCxn id="124" idx="3"/>
          </p:cNvCxnSpPr>
          <p:nvPr/>
        </p:nvCxnSpPr>
        <p:spPr bwMode="auto">
          <a:xfrm flipV="1">
            <a:off x="2365640" y="3678623"/>
            <a:ext cx="1145910" cy="17995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97" name="Straight Arrow Connector 96"/>
          <p:cNvCxnSpPr>
            <a:stCxn id="118" idx="3"/>
          </p:cNvCxnSpPr>
          <p:nvPr/>
        </p:nvCxnSpPr>
        <p:spPr bwMode="auto">
          <a:xfrm flipV="1">
            <a:off x="2391040" y="3678623"/>
            <a:ext cx="1120510" cy="2374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D008E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1092200" y="1475851"/>
            <a:ext cx="1260740" cy="1431714"/>
            <a:chOff x="309045" y="894270"/>
            <a:chExt cx="1726395" cy="2189100"/>
          </a:xfrm>
        </p:grpSpPr>
        <p:pic>
          <p:nvPicPr>
            <p:cNvPr id="115" name="Picture 2" descr="C:\Users\MosheS\AppData\Local\Microsoft\Windows\Temporary Internet Files\Content.IE5\BW10GE3Y\MC900434846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40" y="89427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/>
            <p:cNvSpPr txBox="1"/>
            <p:nvPr/>
          </p:nvSpPr>
          <p:spPr>
            <a:xfrm>
              <a:off x="309045" y="2377481"/>
              <a:ext cx="1689820" cy="7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Borrower Institution</a:t>
              </a:r>
              <a:endParaRPr lang="en-US" sz="1200" b="1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130300" y="3355451"/>
            <a:ext cx="1260740" cy="1431714"/>
            <a:chOff x="309045" y="894270"/>
            <a:chExt cx="1726395" cy="2189100"/>
          </a:xfrm>
        </p:grpSpPr>
        <p:pic>
          <p:nvPicPr>
            <p:cNvPr id="118" name="Picture 2" descr="C:\Users\MosheS\AppData\Local\Microsoft\Windows\Temporary Internet Files\Content.IE5\BW10GE3Y\MC900434846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40" y="89427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Box 118"/>
            <p:cNvSpPr txBox="1"/>
            <p:nvPr/>
          </p:nvSpPr>
          <p:spPr>
            <a:xfrm>
              <a:off x="309045" y="2377481"/>
              <a:ext cx="1689820" cy="7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Borrower Institution</a:t>
              </a:r>
              <a:endParaRPr lang="en-US" sz="1200" b="1" dirty="0"/>
            </a:p>
          </p:txBody>
        </p:sp>
      </p:grpSp>
      <p:pic>
        <p:nvPicPr>
          <p:cNvPr id="121" name="Picture 2" descr="C:\Users\MosheS\AppData\Local\Microsoft\Windows\Temporary Internet Files\Content.IE5\BW10GE3Y\MC90043484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87" y="1628251"/>
            <a:ext cx="1252053" cy="11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/>
          <p:cNvGrpSpPr/>
          <p:nvPr/>
        </p:nvGrpSpPr>
        <p:grpSpPr>
          <a:xfrm>
            <a:off x="1104900" y="4917551"/>
            <a:ext cx="1260740" cy="1431714"/>
            <a:chOff x="309045" y="894270"/>
            <a:chExt cx="1726395" cy="2189100"/>
          </a:xfrm>
        </p:grpSpPr>
        <p:pic>
          <p:nvPicPr>
            <p:cNvPr id="124" name="Picture 2" descr="C:\Users\MosheS\AppData\Local\Microsoft\Windows\Temporary Internet Files\Content.IE5\BW10GE3Y\MC900434846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40" y="89427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TextBox 124"/>
            <p:cNvSpPr txBox="1"/>
            <p:nvPr/>
          </p:nvSpPr>
          <p:spPr>
            <a:xfrm>
              <a:off x="309045" y="2377481"/>
              <a:ext cx="1689820" cy="7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Borrower Institution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9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Rota: Who </a:t>
            </a:r>
            <a:r>
              <a:rPr lang="en-US" dirty="0"/>
              <a:t>Can Get This For </a:t>
            </a:r>
            <a:r>
              <a:rPr lang="en-US" dirty="0" smtClean="0"/>
              <a:t>Me?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2149" y="1748101"/>
            <a:ext cx="2684389" cy="369332"/>
          </a:xfrm>
          <a:prstGeom prst="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1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148" y="2713301"/>
            <a:ext cx="2684389" cy="369332"/>
          </a:xfrm>
          <a:prstGeom prst="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2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2150" y="3631261"/>
            <a:ext cx="2684389" cy="369332"/>
          </a:xfrm>
          <a:prstGeom prst="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3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149" y="4596461"/>
            <a:ext cx="2684389" cy="369332"/>
          </a:xfrm>
          <a:prstGeom prst="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4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312" y="1747231"/>
            <a:ext cx="2684389" cy="369332"/>
          </a:xfrm>
          <a:prstGeom prst="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5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311" y="2712431"/>
            <a:ext cx="2684389" cy="369332"/>
          </a:xfrm>
          <a:prstGeom prst="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6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8313" y="3630391"/>
            <a:ext cx="2684389" cy="369332"/>
          </a:xfrm>
          <a:prstGeom prst="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7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8312" y="4595591"/>
            <a:ext cx="2684389" cy="369332"/>
          </a:xfrm>
          <a:prstGeom prst="rect">
            <a:avLst/>
          </a:prstGeom>
          <a:solidFill>
            <a:srgbClr val="0070C0"/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8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727200" y="1509486"/>
            <a:ext cx="3106057" cy="3715657"/>
          </a:xfrm>
          <a:prstGeom prst="roundRect">
            <a:avLst/>
          </a:prstGeom>
          <a:noFill/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167478" y="1509486"/>
            <a:ext cx="3106057" cy="3715657"/>
          </a:xfrm>
          <a:prstGeom prst="roundRect">
            <a:avLst/>
          </a:prstGeom>
          <a:noFill/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5944" y="841829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Rota Template  1</a:t>
            </a:r>
            <a:endParaRPr lang="en-US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67478" y="834573"/>
            <a:ext cx="338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Rota Template 2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4638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Rota: Who </a:t>
            </a:r>
            <a:r>
              <a:rPr lang="en-US" dirty="0"/>
              <a:t>Can Get This For </a:t>
            </a:r>
            <a:r>
              <a:rPr lang="en-US" dirty="0" smtClean="0"/>
              <a:t>Me?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04" y="899946"/>
            <a:ext cx="7094504" cy="5395309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248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Rota: Who </a:t>
            </a:r>
            <a:r>
              <a:rPr lang="en-US" dirty="0"/>
              <a:t>Can Get This For </a:t>
            </a:r>
            <a:r>
              <a:rPr lang="en-US" dirty="0" smtClean="0"/>
              <a:t>Me?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44342" y="949831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1</a:t>
            </a:r>
            <a:endParaRPr lang="en-US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44341" y="1726349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2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44343" y="2455627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3</a:t>
            </a:r>
            <a:endParaRPr lang="en-US" sz="2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44342" y="3159575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4</a:t>
            </a:r>
            <a:endParaRPr lang="en-US" sz="2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44344" y="3810863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5</a:t>
            </a:r>
            <a:endParaRPr lang="en-US" sz="2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44343" y="4587381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6</a:t>
            </a:r>
            <a:endParaRPr lang="en-US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44345" y="5316659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7</a:t>
            </a:r>
            <a:endParaRPr lang="en-US" sz="2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44344" y="6093177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8</a:t>
            </a:r>
            <a:endParaRPr lang="en-US" sz="24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3" y="789949"/>
            <a:ext cx="913267" cy="7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78" y="1615130"/>
            <a:ext cx="74771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3244340" y="935317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Partner 1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3271289" y="3155928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Partner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244340" y="1726348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Partner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244345" y="3768309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Partner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294789" y="4541214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Partner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244340" y="5270492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Partner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294789" y="2493952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Partner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294789" y="6093177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Partner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06" y="2997638"/>
            <a:ext cx="913267" cy="7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62" y="4379278"/>
            <a:ext cx="913267" cy="7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62" y="5931240"/>
            <a:ext cx="913267" cy="7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2" y="2376390"/>
            <a:ext cx="74771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56" y="3739429"/>
            <a:ext cx="74771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92" y="5203668"/>
            <a:ext cx="74771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7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Lending String: Who </a:t>
            </a:r>
            <a:r>
              <a:rPr lang="en-US" dirty="0"/>
              <a:t>Can Get This For </a:t>
            </a:r>
            <a:r>
              <a:rPr lang="en-US" dirty="0" smtClean="0"/>
              <a:t>Me?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44341" y="1726349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2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44343" y="2455627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3</a:t>
            </a:r>
            <a:endParaRPr lang="en-US" sz="2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44344" y="3810863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5</a:t>
            </a:r>
            <a:endParaRPr lang="en-US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44345" y="5316659"/>
            <a:ext cx="26843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P2P Partner 7</a:t>
            </a:r>
            <a:endParaRPr lang="en-US" sz="2400" b="1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78" y="1615130"/>
            <a:ext cx="747712" cy="59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</p:pic>
      <p:sp>
        <p:nvSpPr>
          <p:cNvPr id="42" name="Rounded Rectangle 41"/>
          <p:cNvSpPr/>
          <p:nvPr/>
        </p:nvSpPr>
        <p:spPr bwMode="auto">
          <a:xfrm>
            <a:off x="3244340" y="1726348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Partner 2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3244345" y="3768309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Partner 5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3244340" y="5270492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Partner 7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3294789" y="2493952"/>
            <a:ext cx="2684390" cy="461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Partner 3</a:t>
            </a: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2" y="2376390"/>
            <a:ext cx="747712" cy="59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56" y="3739429"/>
            <a:ext cx="747712" cy="59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92" y="5203668"/>
            <a:ext cx="747712" cy="59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059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29079</TotalTime>
  <Words>859</Words>
  <Application>Microsoft Office PowerPoint</Application>
  <PresentationFormat>On-screen Show (4:3)</PresentationFormat>
  <Paragraphs>197</Paragraphs>
  <Slides>21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Resource Sharing and Fulfillment</vt:lpstr>
      <vt:lpstr>Resource Sharing</vt:lpstr>
      <vt:lpstr>Peer to Peer Resource Sharing in Alma</vt:lpstr>
      <vt:lpstr>Peer to Peer Resource Sharing in Alma</vt:lpstr>
      <vt:lpstr>Peer-to-Peer Resource Sharing: Data Elements</vt:lpstr>
      <vt:lpstr>Rota: Who Can Get This For Me?</vt:lpstr>
      <vt:lpstr>Rota: Who Can Get This For Me?</vt:lpstr>
      <vt:lpstr>Rota: Who Can Get This For Me?</vt:lpstr>
      <vt:lpstr>Lending String: Who Can Get This For Me?</vt:lpstr>
      <vt:lpstr>ILLiad as Partner of Last Resort</vt:lpstr>
      <vt:lpstr>Can You Get This For Me ?</vt:lpstr>
      <vt:lpstr>Can You Get This For Me ?</vt:lpstr>
      <vt:lpstr>Typical Peer-to-Peer Resource Sharing Workflow</vt:lpstr>
      <vt:lpstr>Peer-to-Peer Resource Sharing</vt:lpstr>
      <vt:lpstr>Walk-In Patrons</vt:lpstr>
      <vt:lpstr>Walk-in Patrons</vt:lpstr>
      <vt:lpstr>Walk-in Patrons</vt:lpstr>
      <vt:lpstr>Walk-in Patrons</vt:lpstr>
      <vt:lpstr>Miscellaneous Fulfillment</vt:lpstr>
      <vt:lpstr>Reminder: Basic Components</vt:lpstr>
      <vt:lpstr>Link Resolver View Of Inventory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Megan Drake</cp:lastModifiedBy>
  <cp:revision>373</cp:revision>
  <cp:lastPrinted>2015-12-17T20:57:05Z</cp:lastPrinted>
  <dcterms:created xsi:type="dcterms:W3CDTF">2015-04-14T20:14:13Z</dcterms:created>
  <dcterms:modified xsi:type="dcterms:W3CDTF">2017-01-09T20:10:46Z</dcterms:modified>
</cp:coreProperties>
</file>