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5" r:id="rId2"/>
    <p:sldId id="350" r:id="rId3"/>
    <p:sldId id="348" r:id="rId4"/>
    <p:sldId id="359" r:id="rId5"/>
    <p:sldId id="352" r:id="rId6"/>
    <p:sldId id="326" r:id="rId7"/>
    <p:sldId id="349" r:id="rId8"/>
    <p:sldId id="351" r:id="rId9"/>
    <p:sldId id="353" r:id="rId10"/>
    <p:sldId id="327" r:id="rId11"/>
    <p:sldId id="354" r:id="rId12"/>
    <p:sldId id="276" r:id="rId13"/>
    <p:sldId id="358" r:id="rId14"/>
    <p:sldId id="356" r:id="rId1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095" autoAdjust="0"/>
  </p:normalViewPr>
  <p:slideViewPr>
    <p:cSldViewPr snapToGrid="0">
      <p:cViewPr varScale="1">
        <p:scale>
          <a:sx n="114" d="100"/>
          <a:sy n="114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C70799A-04E2-409B-9910-AC326E93C904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9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9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4CBA7D3-3EBE-4CA6-BD0D-928402202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56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29074" y="4051935"/>
            <a:ext cx="5661660" cy="4051935"/>
          </a:xfrm>
        </p:spPr>
        <p:txBody>
          <a:bodyPr/>
          <a:lstStyle/>
          <a:p>
            <a:r>
              <a:rPr lang="en-US" dirty="0" smtClean="0"/>
              <a:t>Most libraries are moving print reference to the main collection…</a:t>
            </a:r>
          </a:p>
          <a:p>
            <a:r>
              <a:rPr lang="en-US" dirty="0" smtClean="0"/>
              <a:t>http://www.wikipedia.org/ about </a:t>
            </a:r>
            <a:r>
              <a:rPr lang="en-US" dirty="0" err="1" smtClean="0"/>
              <a:t>wikipedia</a:t>
            </a:r>
            <a:r>
              <a:rPr lang="en-US" dirty="0" smtClean="0"/>
              <a:t>; http://en.wikipedia.org/wiki/Wikipedia:About</a:t>
            </a:r>
          </a:p>
          <a:p>
            <a:r>
              <a:rPr lang="en-US" dirty="0" smtClean="0"/>
              <a:t>http://www.ala.org/tools/libfactsheets/alalibraryfactsheet01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14E35-E8D9-4C90-BD64-79FEF963A6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37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3501E-4496-4FFF-A5EA-CFDEF794D1B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953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A7D3-3EBE-4CA6-BD0D-9284022023A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941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24106-A0FC-4AAD-8E3A-D93CB15A36A2}" type="datetime1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D4F40-CEDE-437C-A663-53B206D8D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58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8CF0A-C62D-4D32-802A-38A18ECFCAC8}" type="datetime1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D4F40-CEDE-437C-A663-53B206D8D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69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1255-DB15-4685-8742-C7999B3193CE}" type="datetime1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D4F40-CEDE-437C-A663-53B206D8D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82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5283-CA55-4A94-BFF9-4B7186C78C76}" type="datetime1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D4F40-CEDE-437C-A663-53B206D8D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01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AEDA9-4918-4827-91DF-BEC3C22CB4A3}" type="datetime1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D4F40-CEDE-437C-A663-53B206D8D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84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452FC-467A-41C2-B324-2F324F5D2D69}" type="datetime1">
              <a:rPr lang="en-US" smtClean="0"/>
              <a:t>10/28/2016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D4F40-CEDE-437C-A663-53B206D8D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786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2FA3-09C8-403A-92D5-7A5D9808EEAE}" type="datetime1">
              <a:rPr lang="en-US" smtClean="0"/>
              <a:t>10/28/2016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D4F40-CEDE-437C-A663-53B206D8D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99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E83FE-8AFF-415F-B2A5-3B1A6E8B1240}" type="datetime1">
              <a:rPr lang="en-US" smtClean="0"/>
              <a:t>10/28/2016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D4F40-CEDE-437C-A663-53B206D8D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48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BFCA0-0887-4D5C-9C75-41BDDA9E76E5}" type="datetime1">
              <a:rPr lang="en-US" smtClean="0"/>
              <a:t>10/28/2016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D4F40-CEDE-437C-A663-53B206D8D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588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73D18-14E4-410F-A82E-F409364DB83D}" type="datetime1">
              <a:rPr lang="en-US" smtClean="0"/>
              <a:t>10/28/2016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D4F40-CEDE-437C-A663-53B206D8D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377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85CA9-BD5F-4F54-9641-CCA2B5D6982F}" type="datetime1">
              <a:rPr lang="en-US" smtClean="0"/>
              <a:t>10/28/2016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D4F40-CEDE-437C-A663-53B206D8D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81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DEBC6-DCF2-42A9-9644-35456046F7CB}" type="datetime1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D4F40-CEDE-437C-A663-53B206D8D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4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Cyril.Oberlander@Humboldt.edu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jpe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http://projectinfolit.org/images/pdfs/pil_progressreport_2_2009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hnm.gmu.edu/essays-on-history-new-media/essays/?essayid=42" TargetMode="Externa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7809"/>
            <a:ext cx="9144000" cy="607119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en-US" sz="3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Welcome to HSU Library</a:t>
            </a:r>
            <a:endParaRPr lang="en-US" sz="3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2667546" y="9340240"/>
            <a:ext cx="1100816" cy="139312"/>
          </a:xfrm>
        </p:spPr>
        <p:txBody>
          <a:bodyPr/>
          <a:lstStyle/>
          <a:p>
            <a:fld id="{660D4F40-CEDE-437C-A663-53B206D8D32C}" type="slidenum">
              <a:rPr lang="en-US" smtClean="0"/>
              <a:t>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4366" y="825579"/>
            <a:ext cx="2517288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333333"/>
                </a:solidFill>
              </a:rPr>
              <a:t>HSU </a:t>
            </a:r>
            <a:r>
              <a:rPr lang="en-US" dirty="0">
                <a:solidFill>
                  <a:srgbClr val="333333"/>
                </a:solidFill>
              </a:rPr>
              <a:t>Library is committed to its mission of connecting people and ideas, supporting research and scholarship, and inspiring learning through discovery, inquiry, and creativity</a:t>
            </a:r>
            <a:r>
              <a:rPr lang="en-US" dirty="0" smtClean="0">
                <a:solidFill>
                  <a:srgbClr val="333333"/>
                </a:solidFill>
              </a:rPr>
              <a:t>. </a:t>
            </a:r>
          </a:p>
          <a:p>
            <a:endParaRPr lang="en-US" sz="800" dirty="0">
              <a:solidFill>
                <a:srgbClr val="333333"/>
              </a:solidFill>
            </a:endParaRPr>
          </a:p>
          <a:p>
            <a:r>
              <a:rPr lang="en-US" dirty="0" smtClean="0">
                <a:solidFill>
                  <a:srgbClr val="333333"/>
                </a:solidFill>
              </a:rPr>
              <a:t>The </a:t>
            </a:r>
            <a:r>
              <a:rPr lang="en-US" dirty="0">
                <a:solidFill>
                  <a:srgbClr val="333333"/>
                </a:solidFill>
              </a:rPr>
              <a:t>Library is a place for discovering new ideas and differing worldviews, for sharing perspectives in open, interdisciplinary conversations, and for exploring an abundance of resources as one participates in the scholarly enterprise. </a:t>
            </a:r>
            <a:endParaRPr lang="en-US" dirty="0" smtClean="0">
              <a:solidFill>
                <a:srgbClr val="333333"/>
              </a:solidFill>
            </a:endParaRPr>
          </a:p>
          <a:p>
            <a:endParaRPr lang="en-US" sz="800" dirty="0">
              <a:solidFill>
                <a:srgbClr val="333333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371" y="3352799"/>
            <a:ext cx="4290329" cy="24928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012" y="927870"/>
            <a:ext cx="6970760" cy="21126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6206" y="3929489"/>
            <a:ext cx="4012954" cy="2802435"/>
          </a:xfrm>
          <a:prstGeom prst="rect">
            <a:avLst/>
          </a:prstGeom>
        </p:spPr>
      </p:pic>
      <p:sp>
        <p:nvSpPr>
          <p:cNvPr id="14" name="AutoShape 8" descr="Displaying IMG_477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ideafest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3472" y="2746997"/>
            <a:ext cx="1431471" cy="12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302172" y="3199959"/>
            <a:ext cx="2441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Upcoming event</a:t>
            </a:r>
          </a:p>
          <a:p>
            <a:pPr algn="ctr"/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April 22, 2016 3-5:30pm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98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D4F40-CEDE-437C-A663-53B206D8D32C}" type="slidenum">
              <a:rPr lang="en-US" smtClean="0"/>
              <a:t>10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227" y="0"/>
            <a:ext cx="9135336" cy="683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4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D4F40-CEDE-437C-A663-53B206D8D32C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953" y="1"/>
            <a:ext cx="83636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0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9623" y="-31262"/>
            <a:ext cx="9660194" cy="633046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HSU Library &amp; Student Success</a:t>
            </a:r>
            <a:endParaRPr lang="en-US" sz="3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666" y="633046"/>
            <a:ext cx="8545934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HSU Library </a:t>
            </a:r>
            <a:r>
              <a:rPr lang="en-US" altLang="en-US" sz="1600" b="1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connect </a:t>
            </a:r>
            <a:r>
              <a:rPr lang="en-US" altLang="en-US" sz="1600" b="1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people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Authors </a:t>
            </a:r>
            <a:r>
              <a:rPr lang="en-US" altLang="en-US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 readers, teachers to learners, artists, readers, researchers, scientists, and scuba divers</a:t>
            </a:r>
            <a:r>
              <a:rPr lang="en-US" altLang="en-US" sz="1400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en-US" altLang="en-US" sz="1400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HSU Library focuses </a:t>
            </a:r>
            <a:r>
              <a:rPr lang="en-US" altLang="en-US" sz="1600" b="1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on the learner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goal of a learner varies widely as; artist, author, mentor, peer tutor, reader, researcher, scholar, student, teacher, teams, etc. From research papers to scholarly works, to curiosity or creativity, </a:t>
            </a:r>
            <a:r>
              <a:rPr lang="en-US" altLang="en-US" sz="1400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 </a:t>
            </a:r>
            <a:r>
              <a:rPr lang="en-US" altLang="en-US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provide spaces, services, connections and strategies that lead to success</a:t>
            </a:r>
            <a:r>
              <a:rPr lang="en-US" altLang="en-US" sz="1400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400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HSU Library is </a:t>
            </a:r>
            <a:r>
              <a:rPr lang="en-US" altLang="en-US" sz="1600" b="1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about the past, present, and future.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Curating and preserving art, information, and knowledge; </a:t>
            </a:r>
            <a:r>
              <a:rPr lang="en-US" altLang="en-US" sz="1400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making them </a:t>
            </a:r>
            <a:r>
              <a:rPr lang="en-US" altLang="en-US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accessible and useful; and transforming the way information is shared</a:t>
            </a:r>
            <a:r>
              <a:rPr lang="en-US" altLang="en-US" sz="1400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400" i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HSU Library is about opportunities… What are the opportunities you want to explore?</a:t>
            </a:r>
            <a:endParaRPr lang="en-US" altLang="en-US" sz="1600" b="1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D4F40-CEDE-437C-A663-53B206D8D32C}" type="slidenum">
              <a:rPr lang="en-US" smtClean="0"/>
              <a:t>12</a:t>
            </a:fld>
            <a:endParaRPr lang="en-US"/>
          </a:p>
        </p:txBody>
      </p:sp>
      <p:pic>
        <p:nvPicPr>
          <p:cNvPr id="5122" name="Picture 2" descr="https://lh4.googleusercontent.com/W3odAMfKpssv9NPcOAFixogGjfcG6hsai5Qh2tVxIeSmfBuwPAvHLUPKXY4_tLeYgBsSEqqlYgyuk8oGPMglMb_Q4QSowrUZMDUg8GJgFgL9kZCWPLwkIwB6i4mM5fCJyVMXakWaQ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082" y="4265367"/>
            <a:ext cx="10258425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lh3.googleusercontent.com/AyFDyUNCS861u693Ton4pdBI1NvDeKNx7yjnoKU6KBLpww88lBg9xcRZBxOO1Ed6p0GIXQMKNrqjEhQCuSKWE-28EN9scylfA1cXjrgwLZs12VJtnZa7lkLN-w9hI2EjcoLh35DY3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9115" y="2106580"/>
            <a:ext cx="3566784" cy="213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05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7809"/>
            <a:ext cx="9144000" cy="607119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en-US" sz="3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HSU Library appreciate your support</a:t>
            </a:r>
            <a:endParaRPr lang="en-US" sz="3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28000" y="928943"/>
            <a:ext cx="2854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Active Learning Spaces</a:t>
            </a:r>
          </a:p>
          <a:p>
            <a:r>
              <a:rPr lang="en-US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Collaboration Stations </a:t>
            </a:r>
          </a:p>
          <a:p>
            <a:r>
              <a:rPr lang="en-US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Information Visualization Panels</a:t>
            </a:r>
          </a:p>
          <a:p>
            <a:r>
              <a:rPr lang="en-US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Digital Media Lab</a:t>
            </a:r>
          </a:p>
          <a:p>
            <a:r>
              <a:rPr lang="en-US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Group Study Spaces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D4F40-CEDE-437C-A663-53B206D8D32C}" type="slidenum">
              <a:rPr lang="en-US" smtClean="0"/>
              <a:t>13</a:t>
            </a:fld>
            <a:endParaRPr lang="en-US"/>
          </a:p>
        </p:txBody>
      </p:sp>
      <p:pic>
        <p:nvPicPr>
          <p:cNvPr id="6146" name="Picture 2" descr="https://lh3.googleusercontent.com/MUMPMzh7SgBTsSOF_b6FxCW6xdtec6B9HYCPUbS2ooXQC4q5UYi8zBWFOCVv6-szu2eX8sMUxYU9nr2GiN3BkCR7rf4J-48GaL2l_RkU2jsmqzhdKeGWwf-ywWKJ_qdA8NKgb7Fc3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9912" y="761793"/>
            <a:ext cx="3813383" cy="229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lh6.googleusercontent.com/ppk8xc3JegxRN5M5CNinivzLit0VSoUQ85DzJJLDDEfFtOQNIkMiaESUyiwFUZXmQnLHYMQRz0SrvRA0UuhfmCdW5Gc4-gIrW4jMvY25c63gr8ug8Ny6jMxnmq2xTnkN_bXrmD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8523" y="404307"/>
            <a:ext cx="1094022" cy="109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lh6.googleusercontent.com/SGct-0C2L-JZxxS3czEpWojQddAJLljpsNu1v5eaSvUyllUJCn4wvFWdLQy1-tdncQYStz7B5iaooo-8SdOxlUDMbzpz1VoyQmFC86g8zshHdiQ6a4nlBLbBfmU-20lL1kR_e7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54221" y="4628902"/>
            <a:ext cx="2186364" cy="156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lh6.googleusercontent.com/E3PkmBd4Sgk4NGc1detqjTPcZhkbA3prxmd91-GsylnJxWQ28vb1Tpd6MUcnbNXNQS8v7oUqrLtgjg8pBYNDLL8k9OaGQuk1VN2-e3BKkm2THNo9mZgiWOZi3j1hzpFANdpNzvQ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45980" y="2603347"/>
            <a:ext cx="1499109" cy="112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s://lh5.googleusercontent.com/WgZjz3tP6VJIumJdAB-Xe35R8rE4PZqfVWh9kI-01XDbtPYAew-SdzpnKTU5pa_Z0QKh0sy-KunFJMYUJp6OzL12JlkT6Pmq4X8cnlbOf2_SmJZFuokl_Q-qKy_CK-qhPMDovZM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4037" y="2333287"/>
            <a:ext cx="1643096" cy="120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61695" y="3301218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Inspiring Learning Spaces</a:t>
            </a:r>
            <a:endParaRPr lang="en-US" sz="1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Classrooms, Fishbowl #2, Scholars Lab, Special Collections</a:t>
            </a:r>
            <a:endParaRPr lang="en-US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158" name="Picture 14" descr="https://lh5.googleusercontent.com/fzKNqUCEDxJaVgzxU3JTjNJUbYNE8cXrQqz0yWT5ZH_KzfCwhrv2nap9F0MwM6_Fb0fHFGw_s9euKmtlrYN9tGnk9up_dByqXwLw31qUeFYMpfdW_IMw864HDPmTMwdSwIiDpvI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1909" y="3935476"/>
            <a:ext cx="3758620" cy="28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https://lh6.googleusercontent.com/P-6ujTa9dO2MbXeNrdFZEFpXGai_sXzR1AWdEH6ueWmEMRtm7K6YVzb-RHbsjr9VxYGCm3f79FSzHNBUvRslQxc_UiBoJiQTFmWVgYa1R1mWt__sCfQBa24RS80Lw0HRvLHWP90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4277" y="4095665"/>
            <a:ext cx="3214665" cy="262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928943"/>
            <a:ext cx="415991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Transformative Services</a:t>
            </a:r>
            <a:endParaRPr lang="en-US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Textbooks on Reserve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Circulating Laptops &amp; Digital 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Library Scholar Internship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Endowed Collections &amp;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HSU Sustainable Learning </a:t>
            </a:r>
          </a:p>
          <a:p>
            <a:endParaRPr lang="en-US" sz="16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162" name="Picture 18" descr="https://lh4.googleusercontent.com/LHzlXsi5d5OiMDyJUYqP6m2UHFbCHNlSlc-iVfuHVE4mgSla6GVEGDjLTplFs_uwYnuYZ1QZqc4fr7Zdtk3QwGIUfzni4Ejjmw6fIIQxAsstPL6eV-hHTvbR_VlajuegQRyBxuc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68000" y="1667093"/>
            <a:ext cx="1462900" cy="68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63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0699" y="307183"/>
            <a:ext cx="11807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</a:t>
            </a:r>
            <a:r>
              <a:rPr lang="en-US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incerest thank you for your time today, and the work you are doing in support of this outstanding campus community. </a:t>
            </a:r>
          </a:p>
          <a:p>
            <a:endParaRPr lang="en-US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Lastly, HSU Library invites you to participate…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D4F40-CEDE-437C-A663-53B206D8D32C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243" y="1768821"/>
            <a:ext cx="5234651" cy="40600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764" y="1768821"/>
            <a:ext cx="5167021" cy="40731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43569" y="6075144"/>
            <a:ext cx="4228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hlinkClick r:id="rId4"/>
              </a:rPr>
              <a:t>Cyril.Oberlander@Humboldt.edu</a:t>
            </a:r>
            <a:endParaRPr lang="en-US" dirty="0" smtClean="0"/>
          </a:p>
          <a:p>
            <a:pPr algn="ctr"/>
            <a:r>
              <a:rPr lang="en-US" dirty="0" smtClean="0"/>
              <a:t>Dean of University Library  707-826-3441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3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7809"/>
            <a:ext cx="9144000" cy="607119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en-US" sz="3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Welcome to HSU Library</a:t>
            </a:r>
            <a:endParaRPr lang="en-US" sz="3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D4F40-CEDE-437C-A663-53B206D8D32C}" type="slidenum">
              <a:rPr lang="en-US" smtClean="0"/>
              <a:t>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4366" y="825579"/>
            <a:ext cx="160026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333333"/>
                </a:solidFill>
              </a:rPr>
              <a:t>The </a:t>
            </a:r>
            <a:r>
              <a:rPr lang="en-US" dirty="0">
                <a:solidFill>
                  <a:srgbClr val="333333"/>
                </a:solidFill>
              </a:rPr>
              <a:t>Library provides endless opportunities to explore, learn, be inspired, create, innovate, and problem-solve. </a:t>
            </a:r>
            <a:endParaRPr lang="en-US" dirty="0" smtClean="0">
              <a:solidFill>
                <a:srgbClr val="333333"/>
              </a:solidFill>
            </a:endParaRPr>
          </a:p>
          <a:p>
            <a:endParaRPr lang="en-US" sz="800" dirty="0">
              <a:solidFill>
                <a:srgbClr val="333333"/>
              </a:solidFill>
            </a:endParaRPr>
          </a:p>
          <a:p>
            <a:r>
              <a:rPr lang="en-US" dirty="0" smtClean="0">
                <a:solidFill>
                  <a:srgbClr val="333333"/>
                </a:solidFill>
              </a:rPr>
              <a:t>Library </a:t>
            </a:r>
            <a:r>
              <a:rPr lang="en-US" dirty="0">
                <a:solidFill>
                  <a:srgbClr val="333333"/>
                </a:solidFill>
              </a:rPr>
              <a:t>expertise and resources are here to help inform, connect, and transform the lives of the people in our community</a:t>
            </a:r>
            <a:r>
              <a:rPr lang="en-US" dirty="0" smtClean="0">
                <a:solidFill>
                  <a:srgbClr val="333333"/>
                </a:solidFill>
              </a:rPr>
              <a:t>.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8507505" y="909548"/>
            <a:ext cx="3684495" cy="4276166"/>
            <a:chOff x="4482352" y="1174376"/>
            <a:chExt cx="3684495" cy="4276166"/>
          </a:xfrm>
        </p:grpSpPr>
        <p:pic>
          <p:nvPicPr>
            <p:cNvPr id="1026" name="Picture 2" descr="https://lh5.googleusercontent.com/aDy2mLmYarWC-sxJl_6iVFP6UT6CxUB5VtketHJcRqJLAUjja4S0n_K502A_t-Fj3xiAs9AO1Q1ihkEwDPPoNLLHPwpBgRsoafyu8FHMfvPX6OaF_GamgPFYLslrszfK8fZVEYM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482352" y="1174376"/>
              <a:ext cx="950259" cy="4016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lh5.googleusercontent.com/aDy2mLmYarWC-sxJl_6iVFP6UT6CxUB5VtketHJcRqJLAUjja4S0n_K502A_t-Fj3xiAs9AO1Q1ihkEwDPPoNLLHPwpBgRsoafyu8FHMfvPX6OaF_GamgPFYLslrszfK8fZVEYM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316070" y="1174376"/>
              <a:ext cx="2850777" cy="4276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5558" y="2625545"/>
            <a:ext cx="3117830" cy="19196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7984" y="2625545"/>
            <a:ext cx="2852965" cy="19196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7985" y="842731"/>
            <a:ext cx="6405403" cy="16650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543" y="4877031"/>
            <a:ext cx="3153716" cy="19809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089" y="4640636"/>
            <a:ext cx="1956078" cy="22173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9866" y="4767588"/>
            <a:ext cx="1431383" cy="181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8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7809"/>
            <a:ext cx="9144000" cy="607119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en-US" sz="3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Services to Students</a:t>
            </a:r>
            <a:endParaRPr lang="en-US" sz="3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D4F40-CEDE-437C-A663-53B206D8D32C}" type="slidenum">
              <a:rPr lang="en-US" smtClean="0"/>
              <a:t>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5970" y="1761700"/>
            <a:ext cx="6096000" cy="53399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Reserve Checkouts</a:t>
            </a:r>
          </a:p>
          <a:p>
            <a:r>
              <a:rPr lang="en-US" dirty="0"/>
              <a:t>Textbooks checked out: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September 2015: </a:t>
            </a:r>
            <a:r>
              <a:rPr lang="en-US" dirty="0" smtClean="0"/>
              <a:t>1,040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October 1-7, 2015: </a:t>
            </a:r>
            <a:r>
              <a:rPr lang="en-US" dirty="0" smtClean="0"/>
              <a:t>1,049</a:t>
            </a:r>
            <a:endParaRPr lang="en-US" dirty="0"/>
          </a:p>
          <a:p>
            <a:endParaRPr lang="en-US" b="1" dirty="0" smtClean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rgbClr val="000000"/>
                </a:solidFill>
              </a:rPr>
              <a:t>Textbooks </a:t>
            </a:r>
            <a:r>
              <a:rPr lang="en-US" b="1" dirty="0">
                <a:solidFill>
                  <a:srgbClr val="000000"/>
                </a:solidFill>
              </a:rPr>
              <a:t>on Reserve</a:t>
            </a:r>
            <a:endParaRPr lang="en-US" b="1" dirty="0"/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January </a:t>
            </a:r>
            <a:r>
              <a:rPr lang="en-US" dirty="0" smtClean="0">
                <a:solidFill>
                  <a:srgbClr val="000000"/>
                </a:solidFill>
              </a:rPr>
              <a:t>2014 we found </a:t>
            </a:r>
            <a:r>
              <a:rPr lang="en-US" dirty="0">
                <a:solidFill>
                  <a:srgbClr val="000000"/>
                </a:solidFill>
              </a:rPr>
              <a:t>over 150 library books on Bookstore list &amp; placed them on </a:t>
            </a:r>
            <a:r>
              <a:rPr lang="en-US" dirty="0" smtClean="0">
                <a:solidFill>
                  <a:srgbClr val="000000"/>
                </a:solidFill>
              </a:rPr>
              <a:t>Reserves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January 2014 $1,200 donation to purchase </a:t>
            </a:r>
            <a:r>
              <a:rPr lang="en-US" dirty="0">
                <a:solidFill>
                  <a:srgbClr val="000000"/>
                </a:solidFill>
              </a:rPr>
              <a:t>9 </a:t>
            </a:r>
            <a:r>
              <a:rPr lang="en-US" dirty="0" smtClean="0">
                <a:solidFill>
                  <a:srgbClr val="000000"/>
                </a:solidFill>
              </a:rPr>
              <a:t>textbooks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Checkout </a:t>
            </a:r>
            <a:r>
              <a:rPr lang="en-US" dirty="0"/>
              <a:t>increased, 70% in January, 60% in February; total reserve checkout increased from </a:t>
            </a:r>
            <a:r>
              <a:rPr lang="en-US" b="1" dirty="0"/>
              <a:t>21K (13/14) to over </a:t>
            </a:r>
            <a:r>
              <a:rPr lang="en-US" b="1" dirty="0" smtClean="0"/>
              <a:t>26K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Secured </a:t>
            </a:r>
            <a:r>
              <a:rPr lang="en-US" dirty="0"/>
              <a:t>additional funding; </a:t>
            </a:r>
            <a:endParaRPr lang="en-US" dirty="0" smtClean="0"/>
          </a:p>
          <a:p>
            <a:pPr marL="742950" lvl="1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Forever </a:t>
            </a:r>
            <a:r>
              <a:rPr lang="en-US" dirty="0"/>
              <a:t>Humboldt raised $770, </a:t>
            </a:r>
            <a:endParaRPr lang="en-US" dirty="0" smtClean="0"/>
          </a:p>
          <a:p>
            <a:pPr marL="742950" lvl="1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Lottery </a:t>
            </a:r>
            <a:r>
              <a:rPr lang="en-US" dirty="0"/>
              <a:t>$4K, </a:t>
            </a:r>
            <a:endParaRPr lang="en-US" dirty="0" smtClean="0"/>
          </a:p>
          <a:p>
            <a:pPr marL="742950" lvl="1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and </a:t>
            </a:r>
            <a:r>
              <a:rPr lang="en-US" dirty="0"/>
              <a:t>Instructional Related Activities $7,500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/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16911" y="3106725"/>
            <a:ext cx="532309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Fall 2015 Expanded to include Required Resources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Circulating laptops (Pilot)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Graphing Calculators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HSU Sustainable Learning (Library &amp; eLearning)</a:t>
            </a:r>
          </a:p>
          <a:p>
            <a:pPr lvl="1"/>
            <a:r>
              <a:rPr lang="en-US" sz="1600" dirty="0" smtClean="0"/>
              <a:t>19 Faculty using Open Educational Resources to provide 2,500 with free educational resources. Fall 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6825718" y="855779"/>
            <a:ext cx="5105487" cy="19222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HSU Students strongly suggest more computers in the library and textbooks on reserve.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HSU Students recommendations during Univ. Strategic Planning…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Highest priority recommendation: make college education more affordable by providing needed resources.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174" name="Picture 6" descr="2015-05-13_1705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3221" y="4915958"/>
            <a:ext cx="2245925" cy="163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314428" y="859681"/>
            <a:ext cx="51894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rgbClr val="000000"/>
                </a:solidFill>
                <a:latin typeface="Papyrus" panose="03070502060502030205" pitchFamily="66" charset="0"/>
              </a:rPr>
              <a:t>“More books for large classes.”</a:t>
            </a:r>
            <a:endParaRPr lang="en-US" sz="1600" i="1" dirty="0">
              <a:latin typeface="Papyrus" panose="03070502060502030205" pitchFamily="66" charset="0"/>
            </a:endParaRPr>
          </a:p>
          <a:p>
            <a:pPr algn="ctr"/>
            <a:r>
              <a:rPr lang="en-US" sz="1600" i="1" dirty="0">
                <a:solidFill>
                  <a:srgbClr val="000000"/>
                </a:solidFill>
                <a:latin typeface="Papyrus" panose="03070502060502030205" pitchFamily="66" charset="0"/>
              </a:rPr>
              <a:t> “I would not have been able to afford school w/o library textbooks. Hands down, no doubt.”</a:t>
            </a:r>
            <a:endParaRPr lang="en-US" sz="1600" i="1" dirty="0">
              <a:latin typeface="Papyrus" panose="03070502060502030205" pitchFamily="66" charset="0"/>
            </a:endParaRPr>
          </a:p>
          <a:p>
            <a:pPr algn="ctr"/>
            <a:r>
              <a:rPr lang="en-US" sz="1600" i="1" dirty="0">
                <a:solidFill>
                  <a:srgbClr val="000000"/>
                </a:solidFill>
                <a:latin typeface="Papyrus" panose="03070502060502030205" pitchFamily="66" charset="0"/>
              </a:rPr>
              <a:t>“Please have them for </a:t>
            </a:r>
            <a:r>
              <a:rPr lang="en-US" sz="1600" i="1" u="sng" dirty="0">
                <a:solidFill>
                  <a:srgbClr val="000000"/>
                </a:solidFill>
                <a:latin typeface="Papyrus" panose="03070502060502030205" pitchFamily="66" charset="0"/>
              </a:rPr>
              <a:t>all</a:t>
            </a:r>
            <a:r>
              <a:rPr lang="en-US" sz="1600" i="1" dirty="0">
                <a:solidFill>
                  <a:srgbClr val="000000"/>
                </a:solidFill>
                <a:latin typeface="Papyrus" panose="03070502060502030205" pitchFamily="66" charset="0"/>
              </a:rPr>
              <a:t> classes</a:t>
            </a:r>
            <a:r>
              <a:rPr lang="en-US" sz="1600" i="1" dirty="0" smtClean="0">
                <a:solidFill>
                  <a:srgbClr val="000000"/>
                </a:solidFill>
                <a:latin typeface="Papyrus" panose="03070502060502030205" pitchFamily="66" charset="0"/>
              </a:rPr>
              <a:t>!”</a:t>
            </a:r>
            <a:r>
              <a:rPr lang="en-US" sz="1600" i="1" dirty="0">
                <a:solidFill>
                  <a:srgbClr val="000000"/>
                </a:solidFill>
                <a:latin typeface="Papyrus" panose="03070502060502030205" pitchFamily="66" charset="0"/>
              </a:rPr>
              <a:t>      </a:t>
            </a:r>
            <a:endParaRPr lang="en-US" sz="1600" i="1" dirty="0">
              <a:latin typeface="Papyrus" panose="03070502060502030205" pitchFamily="66" charset="0"/>
            </a:endParaRPr>
          </a:p>
          <a:p>
            <a:pPr algn="ctr"/>
            <a:r>
              <a:rPr lang="en-US" sz="1600" i="1" dirty="0">
                <a:solidFill>
                  <a:srgbClr val="000000"/>
                </a:solidFill>
                <a:latin typeface="Papyrus" panose="03070502060502030205" pitchFamily="66" charset="0"/>
              </a:rPr>
              <a:t>“The more the better</a:t>
            </a:r>
            <a:r>
              <a:rPr lang="en-US" sz="1600" i="1" dirty="0" smtClean="0">
                <a:solidFill>
                  <a:srgbClr val="000000"/>
                </a:solidFill>
                <a:latin typeface="Papyrus" panose="03070502060502030205" pitchFamily="66" charset="0"/>
              </a:rPr>
              <a:t>!”</a:t>
            </a:r>
            <a:endParaRPr lang="en-US" sz="1600" i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87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7809"/>
            <a:ext cx="9144000" cy="607119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en-US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Services to Students, Faculty, Staff &amp; Community</a:t>
            </a:r>
            <a:endParaRPr lang="en-US" sz="2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D4F40-CEDE-437C-A663-53B206D8D32C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515" y="861451"/>
            <a:ext cx="4576313" cy="59965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9648" y="2505816"/>
            <a:ext cx="3566827" cy="27078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67863" y="1843905"/>
            <a:ext cx="4884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Library Student Employees are encouraged to attend 5 workshops (while on duty) and receive the following Certificate.</a:t>
            </a:r>
            <a:endParaRPr lang="en-US" sz="1400" dirty="0"/>
          </a:p>
        </p:txBody>
      </p:sp>
      <p:sp>
        <p:nvSpPr>
          <p:cNvPr id="12" name="Right Arrow Callout 11"/>
          <p:cNvSpPr/>
          <p:nvPr/>
        </p:nvSpPr>
        <p:spPr>
          <a:xfrm>
            <a:off x="54708" y="1789197"/>
            <a:ext cx="2015807" cy="3533080"/>
          </a:xfrm>
          <a:prstGeom prst="rightArrowCallout">
            <a:avLst>
              <a:gd name="adj1" fmla="val 25000"/>
              <a:gd name="adj2" fmla="val 25000"/>
              <a:gd name="adj3" fmla="val 19826"/>
              <a:gd name="adj4" fmla="val 71743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Collaborative</a:t>
            </a:r>
          </a:p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Workshops</a:t>
            </a:r>
          </a:p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ffered</a:t>
            </a:r>
          </a:p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@</a:t>
            </a:r>
          </a:p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HSU Library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90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7809"/>
            <a:ext cx="9144000" cy="607119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en-US" sz="3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Future of HSU Library</a:t>
            </a:r>
            <a:endParaRPr lang="en-US" sz="3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2883" y="783921"/>
            <a:ext cx="1180744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ole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Libraries… to inspire opportunities that empower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research, teaching, learning, imagination, and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collaboration. </a:t>
            </a:r>
            <a:r>
              <a:rPr lang="en-US" sz="240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Curating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engaging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services, collections, spaces, and tools for the campus community today and tomorrow…</a:t>
            </a:r>
          </a:p>
          <a:p>
            <a:endParaRPr lang="en-US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Empowering connections </a:t>
            </a:r>
            <a:r>
              <a:rPr lang="en-US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between teacher and learner, author and reader, and collaborative innovations that are changing the nature of the learning environment, libraries, and the creation and dissemination of knowledge…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 foster pursuit of knowledge… scholarship, research, innovation…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 make accessible the world’s intellectual, scientific, creative and cultural heritage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 promote collaboration within and beyond the campus community</a:t>
            </a:r>
          </a:p>
          <a:p>
            <a:endParaRPr lang="en-US" sz="16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Inspiring spaces </a:t>
            </a:r>
            <a:r>
              <a:rPr lang="en-US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focusing on the dynamic needs of learning communities…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 create high-profile spaces that inspire individual and collaborative research and scholarship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 leverage, partner, and strengthen the University and collaborations within and beyond the campus community.</a:t>
            </a:r>
          </a:p>
          <a:p>
            <a:endParaRPr lang="en-US" sz="16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Innovating services </a:t>
            </a:r>
            <a:r>
              <a:rPr lang="en-US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ranging from traditional information curators and instructors, to emerging scholarship and publishing, explorations in innovation and entrepreneurship services, collaborative strategies, and learning communities…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 acquire, maintain, refresh, and preserve information meeting needs of our students and faculty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 publish scholarship and to support new forms of scholarship, in collaboration with campus community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D4F40-CEDE-437C-A663-53B206D8D3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6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7410" y="0"/>
            <a:ext cx="9150927" cy="53340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Connecting Learners to Scholarship </a:t>
            </a:r>
            <a:endParaRPr lang="en-US" sz="27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101078"/>
            <a:ext cx="3657600" cy="2674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28800" y="609600"/>
            <a:ext cx="3200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Created: 2001   (a teen)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69931" y="4005381"/>
            <a:ext cx="37822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ea typeface="Segoe UI" panose="020B0502040204020203" pitchFamily="34" charset="0"/>
                <a:cs typeface="Segoe UI" panose="020B0502040204020203" pitchFamily="34" charset="0"/>
              </a:rPr>
              <a:t>374M </a:t>
            </a:r>
            <a:r>
              <a:rPr lang="en-US" sz="1600" dirty="0">
                <a:ea typeface="Segoe UI" panose="020B0502040204020203" pitchFamily="34" charset="0"/>
                <a:cs typeface="Segoe UI" panose="020B0502040204020203" pitchFamily="34" charset="0"/>
              </a:rPr>
              <a:t>unique visitors </a:t>
            </a:r>
            <a:r>
              <a:rPr lang="en-US" sz="1600" dirty="0" smtClean="0">
                <a:ea typeface="Segoe UI" panose="020B0502040204020203" pitchFamily="34" charset="0"/>
                <a:cs typeface="Segoe UI" panose="020B0502040204020203" pitchFamily="34" charset="0"/>
              </a:rPr>
              <a:t>monthly (9/2015)</a:t>
            </a:r>
            <a:endParaRPr lang="en-US" sz="1600" dirty="0"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ea typeface="Segoe UI" panose="020B0502040204020203" pitchFamily="34" charset="0"/>
                <a:cs typeface="Segoe UI" panose="020B0502040204020203" pitchFamily="34" charset="0"/>
              </a:rPr>
              <a:t>70K+ </a:t>
            </a:r>
            <a:r>
              <a:rPr lang="en-US" sz="1600" dirty="0">
                <a:ea typeface="Segoe UI" panose="020B0502040204020203" pitchFamily="34" charset="0"/>
                <a:cs typeface="Segoe UI" panose="020B0502040204020203" pitchFamily="34" charset="0"/>
              </a:rPr>
              <a:t>active </a:t>
            </a:r>
            <a:r>
              <a:rPr lang="en-US" sz="1600" dirty="0" smtClean="0">
                <a:ea typeface="Segoe UI" panose="020B0502040204020203" pitchFamily="34" charset="0"/>
                <a:cs typeface="Segoe UI" panose="020B0502040204020203" pitchFamily="34" charset="0"/>
              </a:rPr>
              <a:t>contributors / editors</a:t>
            </a:r>
            <a:endParaRPr lang="en-US" sz="1600" dirty="0"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ea typeface="Segoe UI" panose="020B0502040204020203" pitchFamily="34" charset="0"/>
                <a:cs typeface="Segoe UI" panose="020B0502040204020203" pitchFamily="34" charset="0"/>
              </a:rPr>
              <a:t>35M articles; 290 languages</a:t>
            </a:r>
            <a:endParaRPr lang="en-US" sz="1600" dirty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96347" y="4193396"/>
            <a:ext cx="7010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en-US" sz="900" b="1" dirty="0"/>
          </a:p>
          <a:p>
            <a:r>
              <a:rPr lang="en-US" sz="2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What lessons?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9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Loss of context &amp; seminal scholarship because of convenience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9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Collaboration &amp; open scholarshi</a:t>
            </a:r>
            <a:r>
              <a:rPr lang="en-US" sz="1900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 are vital</a:t>
            </a:r>
            <a:endParaRPr lang="en-US" sz="1900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9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Engaging readers &amp; reducing </a:t>
            </a:r>
            <a:r>
              <a:rPr lang="en-US" sz="1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barriers </a:t>
            </a:r>
            <a:r>
              <a:rPr lang="en-US" sz="1900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are essential</a:t>
            </a:r>
            <a:endParaRPr lang="en-US" sz="1900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55344" y="624300"/>
            <a:ext cx="4476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What happened to Print Reference?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655344" y="2184506"/>
            <a:ext cx="2564856" cy="2008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 descr="C:\Documents and Settings\oberland\My Documents\My Pictures\2-06-09\PIC-0446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1115311"/>
            <a:ext cx="2461157" cy="1845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1581658" y="4932330"/>
            <a:ext cx="3158836" cy="55399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Started with </a:t>
            </a:r>
            <a:r>
              <a:rPr lang="en-US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staff 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 7</a:t>
            </a:r>
          </a:p>
        </p:txBody>
      </p:sp>
      <p:sp>
        <p:nvSpPr>
          <p:cNvPr id="7" name="Left-Right Arrow Callout 6"/>
          <p:cNvSpPr/>
          <p:nvPr/>
        </p:nvSpPr>
        <p:spPr>
          <a:xfrm>
            <a:off x="4797136" y="1115311"/>
            <a:ext cx="2286000" cy="960385"/>
          </a:xfrm>
          <a:prstGeom prst="leftRightArrowCallout">
            <a:avLst>
              <a:gd name="adj1" fmla="val 25000"/>
              <a:gd name="adj2" fmla="val 25000"/>
              <a:gd name="adj3" fmla="val 25000"/>
              <a:gd name="adj4" fmla="val 6395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Any</a:t>
            </a:r>
          </a:p>
          <a:p>
            <a:pPr algn="ctr"/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Connection?</a:t>
            </a:r>
          </a:p>
        </p:txBody>
      </p:sp>
      <p:sp>
        <p:nvSpPr>
          <p:cNvPr id="8" name="Rectangle 7"/>
          <p:cNvSpPr/>
          <p:nvPr/>
        </p:nvSpPr>
        <p:spPr>
          <a:xfrm>
            <a:off x="14748" y="6083985"/>
            <a:ext cx="12191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400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Can </a:t>
            </a:r>
            <a:r>
              <a:rPr lang="en-US" sz="1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History be Open Source? </a:t>
            </a:r>
            <a:r>
              <a:rPr lang="en-US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By Roy </a:t>
            </a:r>
            <a:r>
              <a:rPr lang="en-US" sz="1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Rosenzweig</a:t>
            </a:r>
            <a:r>
              <a:rPr lang="en-US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6"/>
              </a:rPr>
              <a:t>http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6"/>
              </a:rPr>
              <a:t>://chnm.gmu.edu/essays-on-history-new-media/essays/?</a:t>
            </a:r>
            <a:r>
              <a:rPr lang="en-US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6"/>
              </a:rPr>
              <a:t>essayid=42</a:t>
            </a:r>
            <a:endParaRPr lang="en-US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sz="1400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Finding Context</a:t>
            </a:r>
            <a:r>
              <a:rPr lang="en-US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What Today’s College Students Say about Conducting Research in the Digital Age, </a:t>
            </a:r>
            <a:r>
              <a:rPr lang="en-US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7"/>
              </a:rPr>
              <a:t>Project Information Literacy</a:t>
            </a:r>
            <a:endParaRPr lang="en-US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D4F40-CEDE-437C-A663-53B206D8D3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7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  <p:bldP spid="7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7809"/>
            <a:ext cx="9144000" cy="607119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en-US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HSU’s Wikipedia Editors &amp; Library Scholar Interns</a:t>
            </a:r>
            <a:endParaRPr lang="en-US" sz="3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D4F40-CEDE-437C-A663-53B206D8D32C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8385" y="3968047"/>
            <a:ext cx="4669615" cy="2626659"/>
          </a:xfrm>
          <a:prstGeom prst="rect">
            <a:avLst/>
          </a:prstGeom>
        </p:spPr>
      </p:pic>
      <p:pic>
        <p:nvPicPr>
          <p:cNvPr id="10" name="Picture 6" descr="https://photos-3.dropbox.com/t/2/AAD7-9dflf1YB3E-m2fpBLjm7aVrZdtQvluA_7ZorXGerA/12/65790874/jpeg/32x32/1/1444366800/0/2/csuc092215_497.jpg/CJrHrx8gASACIAMgBiAHKAEoAigH/s6EK8a4t4e1Uip1ev-LkjLLS7AWPc2ISPSo1DHTQGCA%2CZn-_J-oGOMYASdPJso-5B79ZyberlQanDe2FXvMy0LY?size=800x600&amp;size_mode=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758" y="907932"/>
            <a:ext cx="4018268" cy="268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photos-3.dropbox.com/t/2/AABrUXB3VgqC31HnZ4pYX3DPrlTdiLEjQzPEBoi-R-cc4Q/12/65790874/jpeg/32x32/1/1444366800/0/2/csuc092215_481.jpg/CJrHrx8gASACIAMgBiAHKAEoAigH/ZTN2rAlTw2hTpeqQPTrUjFAXKHRt8bgHWsVC622D09Y%2C9ksqr1AB6MIxoQw0vyT1vxfhaL2kl8gUdy1YDNchgaQ?size=800x600&amp;size_mode=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1477" y="907932"/>
            <a:ext cx="4126523" cy="275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836" y="3068712"/>
            <a:ext cx="5229538" cy="365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5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7809"/>
            <a:ext cx="9144000" cy="607119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en-US" sz="3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HSU Library Scholar Internships</a:t>
            </a:r>
            <a:endParaRPr lang="en-US" sz="3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D4F40-CEDE-437C-A663-53B206D8D32C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72975" y="752823"/>
            <a:ext cx="105700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</a:t>
            </a:r>
            <a:r>
              <a:rPr lang="en-US" sz="1900" dirty="0" smtClean="0"/>
              <a:t>hanks to a bequest from Malcolm Buchanan ‘50, HSU Library provides paid credit-based student internships to HSU students. This powerful digital humanities experience with hands-on research and project based learning combines work with archives, manuscripts and rare books. Active learning in special collections, archives, public history, and museum studies enriches students with opportunities to learn; writing for the web, curating exhibits, digitization and digital scholarship, marketing and presenting, preservation, project management skills, and more.</a:t>
            </a:r>
            <a:endParaRPr lang="en-US" sz="19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604" y="3238861"/>
            <a:ext cx="5824638" cy="35462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7988" y="3335113"/>
            <a:ext cx="2255384" cy="30091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7558" y="3335113"/>
            <a:ext cx="1659418" cy="22877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6976" y="3868745"/>
            <a:ext cx="1708137" cy="245971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92237" y="2823208"/>
            <a:ext cx="4441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Curating exhibits with global reach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194598" y="2831330"/>
            <a:ext cx="4441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Re-publishing rare books &amp; archival material</a:t>
            </a:r>
            <a:endParaRPr lang="en-US" dirty="0"/>
          </a:p>
        </p:txBody>
      </p:sp>
      <p:pic>
        <p:nvPicPr>
          <p:cNvPr id="4100" name="Picture 4" descr="Malcolm Buchanan and friend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45" y="908941"/>
            <a:ext cx="1368425" cy="126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76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715" y="251136"/>
            <a:ext cx="11151940" cy="450518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D4F40-CEDE-437C-A663-53B206D8D32C}" type="slidenum">
              <a:rPr lang="en-US" smtClean="0"/>
              <a:t>9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23872" y="2223463"/>
            <a:ext cx="6240379" cy="299987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524" y="2058885"/>
            <a:ext cx="7156938" cy="46625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71552" y="5661024"/>
            <a:ext cx="2528386" cy="8778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4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5713</TotalTime>
  <Words>1036</Words>
  <Application>Microsoft Office PowerPoint</Application>
  <PresentationFormat>Widescreen</PresentationFormat>
  <Paragraphs>129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Papyrus</vt:lpstr>
      <vt:lpstr>Segoe UI</vt:lpstr>
      <vt:lpstr>Office Theme</vt:lpstr>
      <vt:lpstr>Welcome to HSU Library</vt:lpstr>
      <vt:lpstr>Welcome to HSU Library</vt:lpstr>
      <vt:lpstr>Services to Students</vt:lpstr>
      <vt:lpstr>Services to Students, Faculty, Staff &amp; Community</vt:lpstr>
      <vt:lpstr>Future of HSU Library</vt:lpstr>
      <vt:lpstr>Connecting Learners to Scholarship </vt:lpstr>
      <vt:lpstr>HSU’s Wikipedia Editors &amp; Library Scholar Interns</vt:lpstr>
      <vt:lpstr>HSU Library Scholar Internships</vt:lpstr>
      <vt:lpstr>PowerPoint Presentation</vt:lpstr>
      <vt:lpstr>PowerPoint Presentation</vt:lpstr>
      <vt:lpstr>PowerPoint Presentation</vt:lpstr>
      <vt:lpstr>HSU Library &amp; Student Success</vt:lpstr>
      <vt:lpstr>HSU Library appreciate your support</vt:lpstr>
      <vt:lpstr>PowerPoint Presentation</vt:lpstr>
    </vt:vector>
  </TitlesOfParts>
  <Company>Humboldt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Future of Academic Libraries</dc:title>
  <dc:creator>Cyril Oberlander</dc:creator>
  <cp:lastModifiedBy>Cyril Oberlander</cp:lastModifiedBy>
  <cp:revision>167</cp:revision>
  <cp:lastPrinted>2015-10-09T18:12:22Z</cp:lastPrinted>
  <dcterms:created xsi:type="dcterms:W3CDTF">2014-08-10T20:28:00Z</dcterms:created>
  <dcterms:modified xsi:type="dcterms:W3CDTF">2016-10-28T15:07:00Z</dcterms:modified>
</cp:coreProperties>
</file>