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951" r:id="rId4"/>
  </p:sldMasterIdLst>
  <p:notesMasterIdLst>
    <p:notesMasterId r:id="rId30"/>
  </p:notesMasterIdLst>
  <p:handoutMasterIdLst>
    <p:handoutMasterId r:id="rId31"/>
  </p:handoutMasterIdLst>
  <p:sldIdLst>
    <p:sldId id="256" r:id="rId5"/>
    <p:sldId id="284"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4326"/>
    <a:srgbClr val="F0AFA2"/>
    <a:srgbClr val="EEA89A"/>
    <a:srgbClr val="F8DAD4"/>
    <a:srgbClr val="F5CBC3"/>
    <a:srgbClr val="F0B2A6"/>
    <a:srgbClr val="313133"/>
    <a:srgbClr val="003466"/>
    <a:srgbClr val="EE3A43"/>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8" autoAdjust="0"/>
    <p:restoredTop sz="78532" autoAdjust="0"/>
  </p:normalViewPr>
  <p:slideViewPr>
    <p:cSldViewPr snapToGrid="0" showGuides="1">
      <p:cViewPr varScale="1">
        <p:scale>
          <a:sx n="94" d="100"/>
          <a:sy n="94" d="100"/>
        </p:scale>
        <p:origin x="2166" y="66"/>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1626"/>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F226F-8ED5-495D-A17F-2CD75E10BF0C}" type="datetimeFigureOut">
              <a:rPr lang="en-US" smtClean="0"/>
              <a:t>8/9/2018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BA45-5BA8-4098-BC1A-EE8A5C9DAADA}" type="datetimeFigureOut">
              <a:rPr lang="en-US" smtClean="0"/>
              <a:t>8/9/2018</a:t>
            </a:fld>
            <a:endParaRPr lang="en-US"/>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7401B-FB73-460B-B34B-AE2D26C8FE60}" type="slidenum">
              <a:rPr lang="en-US" smtClean="0"/>
              <a:t>2</a:t>
            </a:fld>
            <a:endParaRPr lang="en-US"/>
          </a:p>
        </p:txBody>
      </p:sp>
    </p:spTree>
    <p:extLst>
      <p:ext uri="{BB962C8B-B14F-4D97-AF65-F5344CB8AC3E}">
        <p14:creationId xmlns:p14="http://schemas.microsoft.com/office/powerpoint/2010/main" val="2055652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65887" indent="-465887">
              <a:buFont typeface="+mj-lt"/>
              <a:buAutoNum type="arabicPeriod"/>
            </a:pPr>
            <a:r>
              <a:rPr lang="en-US" sz="1300" dirty="0"/>
              <a:t>From the </a:t>
            </a:r>
            <a:r>
              <a:rPr lang="en-US" sz="1300" i="1" dirty="0"/>
              <a:t>Fulfillment</a:t>
            </a:r>
            <a:r>
              <a:rPr lang="en-US" sz="1300" dirty="0"/>
              <a:t> folder, let’s open the </a:t>
            </a:r>
            <a:r>
              <a:rPr lang="en-US" sz="1300" u="sng" dirty="0"/>
              <a:t>Count of Items Loaned by Patron Group</a:t>
            </a:r>
            <a:r>
              <a:rPr lang="en-US" sz="1300" dirty="0"/>
              <a:t> analysis by clicking on the </a:t>
            </a:r>
            <a:r>
              <a:rPr lang="en-US" sz="1300" b="1" dirty="0"/>
              <a:t>Edit</a:t>
            </a:r>
            <a:r>
              <a:rPr lang="en-US" sz="1300" dirty="0"/>
              <a:t> button</a:t>
            </a:r>
          </a:p>
          <a:p>
            <a:pPr marL="465887" indent="-465887">
              <a:buFont typeface="+mj-lt"/>
              <a:buAutoNum type="arabicPeriod"/>
            </a:pPr>
            <a:r>
              <a:rPr lang="en-US" sz="1300" dirty="0"/>
              <a:t>Look at the </a:t>
            </a:r>
            <a:r>
              <a:rPr lang="en-US" sz="1300" b="1" dirty="0"/>
              <a:t>results of the analysis</a:t>
            </a:r>
          </a:p>
          <a:p>
            <a:pPr marL="465887" indent="-465887">
              <a:buFont typeface="+mj-lt"/>
              <a:buAutoNum type="arabicPeriod"/>
            </a:pPr>
            <a:r>
              <a:rPr lang="en-US" sz="1300" dirty="0"/>
              <a:t>Notice the order of the columns on the Results tab, maybe you want the data organized by library instead of patron group.</a:t>
            </a:r>
          </a:p>
          <a:p>
            <a:pPr marL="465887" indent="-465887">
              <a:buFont typeface="+mj-lt"/>
              <a:buAutoNum type="arabicPeriod"/>
            </a:pPr>
            <a:r>
              <a:rPr lang="en-US" sz="1300" dirty="0"/>
              <a:t>Hover over the </a:t>
            </a:r>
            <a:r>
              <a:rPr lang="en-US" sz="1300" i="1" dirty="0"/>
              <a:t>Library Name</a:t>
            </a:r>
            <a:r>
              <a:rPr lang="en-US" sz="1300" dirty="0"/>
              <a:t> column, place the cursor up to the “bubble” header where it becomes a  four-way arrow and move the column to the left-most position; </a:t>
            </a:r>
            <a:r>
              <a:rPr lang="en-US" sz="1300" b="1" dirty="0"/>
              <a:t>Save as</a:t>
            </a:r>
            <a:r>
              <a:rPr lang="en-US" sz="1300" dirty="0"/>
              <a:t> </a:t>
            </a:r>
            <a:r>
              <a:rPr lang="en-US" sz="1300" b="1" i="1" dirty="0"/>
              <a:t>&lt;Initials&gt; Items Loaned a Long Time Ago and Not Returned</a:t>
            </a:r>
            <a:r>
              <a:rPr lang="en-US" sz="1300" dirty="0"/>
              <a:t>.</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11</a:t>
            </a:fld>
            <a:endParaRPr lang="en-US"/>
          </a:p>
        </p:txBody>
      </p:sp>
    </p:spTree>
    <p:extLst>
      <p:ext uri="{BB962C8B-B14F-4D97-AF65-F5344CB8AC3E}">
        <p14:creationId xmlns:p14="http://schemas.microsoft.com/office/powerpoint/2010/main" val="3165016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524123" indent="-524123">
              <a:buFont typeface="+mj-lt"/>
              <a:buAutoNum type="arabicPeriod" startAt="6"/>
            </a:pPr>
            <a:r>
              <a:rPr lang="en-US" sz="1300" dirty="0"/>
              <a:t>Go to the Criteria tab to edit the </a:t>
            </a:r>
            <a:r>
              <a:rPr lang="en-US" sz="1300" i="1" dirty="0"/>
              <a:t>Loan Year</a:t>
            </a:r>
            <a:r>
              <a:rPr lang="en-US" sz="1300" dirty="0"/>
              <a:t> filter to limit the results to year greater than; </a:t>
            </a:r>
            <a:r>
              <a:rPr lang="en-US" sz="1300" b="1" dirty="0"/>
              <a:t>Save</a:t>
            </a:r>
            <a:r>
              <a:rPr lang="en-US" sz="1300" dirty="0"/>
              <a:t> and review via the Results tab.</a:t>
            </a:r>
          </a:p>
          <a:p>
            <a:pPr marL="524123" indent="-524123">
              <a:buFont typeface="+mj-lt"/>
              <a:buAutoNum type="arabicPeriod" startAt="6"/>
            </a:pPr>
            <a:r>
              <a:rPr lang="en-US" sz="1300" dirty="0"/>
              <a:t>While on the Results tab, open the </a:t>
            </a:r>
            <a:r>
              <a:rPr lang="en-US" sz="1300" b="1" dirty="0"/>
              <a:t>Bibliographic Details</a:t>
            </a:r>
            <a:r>
              <a:rPr lang="en-US" sz="1300" dirty="0"/>
              <a:t> folder, drag and drop the </a:t>
            </a:r>
            <a:r>
              <a:rPr lang="en-US" sz="1300" i="1" dirty="0"/>
              <a:t>Title </a:t>
            </a:r>
            <a:r>
              <a:rPr lang="en-US" sz="1300" dirty="0"/>
              <a:t>column to the right of the </a:t>
            </a:r>
            <a:r>
              <a:rPr lang="en-US" sz="1300" i="1" dirty="0"/>
              <a:t>Patron Group</a:t>
            </a:r>
            <a:r>
              <a:rPr lang="en-US" sz="1300" dirty="0"/>
              <a:t> column; add </a:t>
            </a:r>
            <a:r>
              <a:rPr lang="en-US" sz="1300" i="1" dirty="0"/>
              <a:t>Call Number</a:t>
            </a:r>
            <a:r>
              <a:rPr lang="en-US" sz="1300" dirty="0"/>
              <a:t> and </a:t>
            </a:r>
            <a:r>
              <a:rPr lang="en-US" sz="1300" i="1" dirty="0"/>
              <a:t>Barcode</a:t>
            </a:r>
            <a:r>
              <a:rPr lang="en-US" sz="1300" dirty="0"/>
              <a:t> from the </a:t>
            </a:r>
            <a:r>
              <a:rPr lang="en-US" sz="1300" b="1" dirty="0"/>
              <a:t>Loan Details</a:t>
            </a:r>
            <a:r>
              <a:rPr lang="en-US" sz="1300" dirty="0"/>
              <a:t> folder as well as </a:t>
            </a:r>
            <a:r>
              <a:rPr lang="en-US" sz="1300" i="1" dirty="0"/>
              <a:t>Due Date</a:t>
            </a:r>
            <a:r>
              <a:rPr lang="en-US" sz="1300" dirty="0"/>
              <a:t> from the </a:t>
            </a:r>
            <a:r>
              <a:rPr lang="en-US" sz="1300" b="1" dirty="0"/>
              <a:t>Due Date</a:t>
            </a:r>
            <a:r>
              <a:rPr lang="en-US" sz="1300" dirty="0"/>
              <a:t> folder.</a:t>
            </a:r>
          </a:p>
          <a:p>
            <a:pPr marL="524123" indent="-524123">
              <a:buFont typeface="+mj-lt"/>
              <a:buAutoNum type="arabicPeriod" startAt="6"/>
            </a:pPr>
            <a:r>
              <a:rPr lang="en-US" sz="1300" dirty="0"/>
              <a:t>Review the updated analysis.</a:t>
            </a:r>
          </a:p>
          <a:p>
            <a:pPr marL="524123" indent="-524123">
              <a:buFont typeface="+mj-lt"/>
              <a:buAutoNum type="arabicPeriod" startAt="6"/>
            </a:pPr>
            <a:r>
              <a:rPr lang="en-US" sz="1300" dirty="0"/>
              <a:t>Perform a final </a:t>
            </a:r>
            <a:r>
              <a:rPr lang="en-US" sz="1300" b="1" dirty="0"/>
              <a:t>Save</a:t>
            </a:r>
            <a:r>
              <a:rPr lang="en-US" sz="1300" dirty="0"/>
              <a:t> for the analysis.</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12</a:t>
            </a:fld>
            <a:endParaRPr lang="en-US"/>
          </a:p>
        </p:txBody>
      </p:sp>
    </p:spTree>
    <p:extLst>
      <p:ext uri="{BB962C8B-B14F-4D97-AF65-F5344CB8AC3E}">
        <p14:creationId xmlns:p14="http://schemas.microsoft.com/office/powerpoint/2010/main" val="2473697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65887" indent="-465887">
              <a:buFont typeface="+mj-lt"/>
              <a:buAutoNum type="arabicPeriod"/>
            </a:pPr>
            <a:r>
              <a:rPr lang="en-US" sz="1300" dirty="0"/>
              <a:t>From the </a:t>
            </a:r>
            <a:r>
              <a:rPr lang="en-US" sz="1300" i="1" dirty="0"/>
              <a:t>Acquisitions</a:t>
            </a:r>
            <a:r>
              <a:rPr lang="en-US" sz="1300" dirty="0"/>
              <a:t> folder, let’s open the </a:t>
            </a:r>
            <a:r>
              <a:rPr lang="en-US" sz="1300" u="sng" dirty="0"/>
              <a:t>Expenditure per Classifications</a:t>
            </a:r>
            <a:r>
              <a:rPr lang="en-US" sz="1300" dirty="0"/>
              <a:t> analysis by clicking on the </a:t>
            </a:r>
            <a:r>
              <a:rPr lang="en-US" sz="1300" b="1" dirty="0"/>
              <a:t>Edit</a:t>
            </a:r>
            <a:r>
              <a:rPr lang="en-US" sz="1300" dirty="0"/>
              <a:t> button.</a:t>
            </a:r>
          </a:p>
          <a:p>
            <a:pPr marL="465887" indent="-465887">
              <a:buFont typeface="+mj-lt"/>
              <a:buAutoNum type="arabicPeriod"/>
            </a:pPr>
            <a:r>
              <a:rPr lang="en-US" sz="1300" dirty="0"/>
              <a:t>Look at the </a:t>
            </a:r>
            <a:r>
              <a:rPr lang="en-US" sz="1300" b="1" dirty="0"/>
              <a:t>results of the analysis</a:t>
            </a:r>
            <a:r>
              <a:rPr lang="en-US" sz="1300" dirty="0"/>
              <a:t>.</a:t>
            </a:r>
          </a:p>
          <a:p>
            <a:pPr marL="465887" indent="-465887" defTabSz="931774">
              <a:buFont typeface="+mj-lt"/>
              <a:buAutoNum type="arabicPeriod"/>
              <a:defRPr/>
            </a:pPr>
            <a:r>
              <a:rPr lang="en-US" sz="1300" dirty="0"/>
              <a:t>Modify how we are seeing the data displaying in the </a:t>
            </a:r>
            <a:r>
              <a:rPr lang="en-US" sz="1300" b="1" dirty="0"/>
              <a:t>Expenditures</a:t>
            </a:r>
            <a:r>
              <a:rPr lang="en-US" sz="1300" dirty="0"/>
              <a:t> column to include exact dollar values.</a:t>
            </a:r>
            <a:endParaRPr lang="en-US" sz="1300" b="1" dirty="0"/>
          </a:p>
          <a:p>
            <a:pPr marL="465887" indent="-465887">
              <a:buFont typeface="+mj-lt"/>
              <a:buAutoNum type="arabicPeriod"/>
            </a:pPr>
            <a:r>
              <a:rPr lang="en-US" sz="1300" dirty="0"/>
              <a:t>Identify the </a:t>
            </a:r>
            <a:r>
              <a:rPr lang="en-US" sz="1300" b="1" dirty="0"/>
              <a:t>three types of data</a:t>
            </a:r>
            <a:r>
              <a:rPr lang="en-US" sz="1300" dirty="0"/>
              <a:t> that we can view.</a:t>
            </a:r>
          </a:p>
          <a:p>
            <a:pPr marL="931774" lvl="1" indent="-465887">
              <a:buFont typeface="+mj-lt"/>
              <a:buAutoNum type="alphaUcPeriod"/>
            </a:pPr>
            <a:r>
              <a:rPr lang="en-US" sz="1300" dirty="0"/>
              <a:t>Show how to change it to Allocation (Transaction Item Type filter)</a:t>
            </a:r>
          </a:p>
          <a:p>
            <a:pPr marL="931774" lvl="1" indent="-465887">
              <a:buFont typeface="+mj-lt"/>
              <a:buAutoNum type="alphaUcPeriod"/>
            </a:pPr>
            <a:r>
              <a:rPr lang="en-US" sz="1300" dirty="0"/>
              <a:t>Edit Column Heading</a:t>
            </a:r>
          </a:p>
          <a:p>
            <a:pPr marL="465887" indent="-465887">
              <a:buFont typeface="+mj-lt"/>
              <a:buAutoNum type="arabicPeriod"/>
            </a:pPr>
            <a:r>
              <a:rPr lang="en-US" sz="1300" dirty="0"/>
              <a:t>Use the </a:t>
            </a:r>
            <a:r>
              <a:rPr lang="en-US" sz="1300" b="1" dirty="0"/>
              <a:t>Save As</a:t>
            </a:r>
            <a:r>
              <a:rPr lang="en-US" sz="1300" dirty="0"/>
              <a:t> option to save the edited analysis to the institution folder.</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13</a:t>
            </a:fld>
            <a:endParaRPr lang="en-US"/>
          </a:p>
        </p:txBody>
      </p:sp>
    </p:spTree>
    <p:extLst>
      <p:ext uri="{BB962C8B-B14F-4D97-AF65-F5344CB8AC3E}">
        <p14:creationId xmlns:p14="http://schemas.microsoft.com/office/powerpoint/2010/main" val="390697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65887" indent="-465887">
              <a:buFont typeface="+mj-lt"/>
              <a:buAutoNum type="arabicPeriod"/>
            </a:pPr>
            <a:r>
              <a:rPr lang="en-US" sz="1300" dirty="0"/>
              <a:t>From the </a:t>
            </a:r>
            <a:r>
              <a:rPr lang="en-US" sz="1300" i="1" dirty="0"/>
              <a:t>Inventory</a:t>
            </a:r>
            <a:r>
              <a:rPr lang="en-US" sz="1300" dirty="0"/>
              <a:t> folder, let’s open the </a:t>
            </a:r>
            <a:r>
              <a:rPr lang="en-US" sz="1300" u="sng" dirty="0"/>
              <a:t>Physical Inventory Count</a:t>
            </a:r>
            <a:r>
              <a:rPr lang="en-US" sz="1300" dirty="0"/>
              <a:t> analysis by clicking on the </a:t>
            </a:r>
            <a:r>
              <a:rPr lang="en-US" sz="1300" b="1" dirty="0"/>
              <a:t>Edit</a:t>
            </a:r>
            <a:r>
              <a:rPr lang="en-US" sz="1300" dirty="0"/>
              <a:t> button.</a:t>
            </a:r>
          </a:p>
          <a:p>
            <a:pPr marL="465887" indent="-465887">
              <a:buFont typeface="+mj-lt"/>
              <a:buAutoNum type="arabicPeriod"/>
            </a:pPr>
            <a:r>
              <a:rPr lang="en-US" sz="1300" dirty="0"/>
              <a:t>Look at the </a:t>
            </a:r>
            <a:r>
              <a:rPr lang="en-US" sz="1300" b="1" dirty="0"/>
              <a:t>results of the analysis</a:t>
            </a:r>
            <a:r>
              <a:rPr lang="en-US" sz="1300" dirty="0"/>
              <a:t>; do the numbers make sense?</a:t>
            </a:r>
            <a:endParaRPr lang="en-US" sz="1300" b="1" dirty="0"/>
          </a:p>
          <a:p>
            <a:pPr marL="465887" indent="-465887">
              <a:buFont typeface="+mj-lt"/>
              <a:buAutoNum type="arabicPeriod"/>
            </a:pPr>
            <a:r>
              <a:rPr lang="en-US" sz="1300" dirty="0"/>
              <a:t>The </a:t>
            </a:r>
            <a:r>
              <a:rPr lang="en-US" sz="1300" i="1" dirty="0"/>
              <a:t>Material Type</a:t>
            </a:r>
            <a:r>
              <a:rPr lang="en-US" sz="1300" dirty="0"/>
              <a:t> column represents data taken from the Bib fixed fields.</a:t>
            </a:r>
          </a:p>
          <a:p>
            <a:pPr marL="465887" indent="-465887">
              <a:buFont typeface="+mj-lt"/>
              <a:buAutoNum type="arabicPeriod"/>
            </a:pPr>
            <a:r>
              <a:rPr lang="en-US" sz="1300" dirty="0"/>
              <a:t>Let’s modify this analysis to help us identify where we have material type mismatches between Bib and Item records.</a:t>
            </a:r>
          </a:p>
          <a:p>
            <a:pPr marL="465887" indent="-465887">
              <a:buFont typeface="+mj-lt"/>
              <a:buAutoNum type="arabicPeriod"/>
            </a:pPr>
            <a:r>
              <a:rPr lang="en-US" sz="1300" dirty="0"/>
              <a:t>Perform a </a:t>
            </a:r>
            <a:r>
              <a:rPr lang="en-US" sz="1300" b="1" dirty="0"/>
              <a:t>Save as</a:t>
            </a:r>
            <a:r>
              <a:rPr lang="en-US" sz="1300" dirty="0"/>
              <a:t>, calling the analysis, </a:t>
            </a:r>
            <a:r>
              <a:rPr lang="en-US" sz="1300" b="1" i="1" dirty="0"/>
              <a:t>&lt;initials&gt; Physical Inventory Count with Bib and Item Material Types.</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14</a:t>
            </a:fld>
            <a:endParaRPr lang="en-US"/>
          </a:p>
        </p:txBody>
      </p:sp>
    </p:spTree>
    <p:extLst>
      <p:ext uri="{BB962C8B-B14F-4D97-AF65-F5344CB8AC3E}">
        <p14:creationId xmlns:p14="http://schemas.microsoft.com/office/powerpoint/2010/main" val="1456805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400" dirty="0"/>
              <a:t>Maximum Width = 1500 pixels</a:t>
            </a:r>
          </a:p>
        </p:txBody>
      </p:sp>
      <p:sp>
        <p:nvSpPr>
          <p:cNvPr id="4" name="Slide Number Placeholder 3"/>
          <p:cNvSpPr>
            <a:spLocks noGrp="1"/>
          </p:cNvSpPr>
          <p:nvPr>
            <p:ph type="sldNum" sz="quarter" idx="10"/>
          </p:nvPr>
        </p:nvSpPr>
        <p:spPr/>
        <p:txBody>
          <a:bodyPr/>
          <a:lstStyle/>
          <a:p>
            <a:fld id="{1367401B-FB73-460B-B34B-AE2D26C8FE60}" type="slidenum">
              <a:rPr lang="en-US" smtClean="0"/>
              <a:t>15</a:t>
            </a:fld>
            <a:endParaRPr lang="en-US"/>
          </a:p>
        </p:txBody>
      </p:sp>
    </p:spTree>
    <p:extLst>
      <p:ext uri="{BB962C8B-B14F-4D97-AF65-F5344CB8AC3E}">
        <p14:creationId xmlns:p14="http://schemas.microsoft.com/office/powerpoint/2010/main" val="1371992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7401B-FB73-460B-B34B-AE2D26C8FE60}" type="slidenum">
              <a:rPr lang="en-US" smtClean="0"/>
              <a:t>16</a:t>
            </a:fld>
            <a:endParaRPr lang="en-US"/>
          </a:p>
        </p:txBody>
      </p:sp>
    </p:spTree>
    <p:extLst>
      <p:ext uri="{BB962C8B-B14F-4D97-AF65-F5344CB8AC3E}">
        <p14:creationId xmlns:p14="http://schemas.microsoft.com/office/powerpoint/2010/main" val="386535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7401B-FB73-460B-B34B-AE2D26C8FE60}" type="slidenum">
              <a:rPr lang="en-US" smtClean="0"/>
              <a:t>17</a:t>
            </a:fld>
            <a:endParaRPr lang="en-US"/>
          </a:p>
        </p:txBody>
      </p:sp>
    </p:spTree>
    <p:extLst>
      <p:ext uri="{BB962C8B-B14F-4D97-AF65-F5344CB8AC3E}">
        <p14:creationId xmlns:p14="http://schemas.microsoft.com/office/powerpoint/2010/main" val="1114887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65887" indent="-465887">
              <a:buFont typeface="+mj-lt"/>
              <a:buAutoNum type="arabicPeriod"/>
            </a:pPr>
            <a:r>
              <a:rPr lang="en-US" sz="1300" b="1" i="1" dirty="0"/>
              <a:t>Users</a:t>
            </a:r>
            <a:r>
              <a:rPr lang="en-US" sz="1300" dirty="0"/>
              <a:t>.</a:t>
            </a:r>
          </a:p>
          <a:p>
            <a:pPr marL="465887" indent="-465887">
              <a:buFont typeface="+mj-lt"/>
              <a:buAutoNum type="arabicPeriod"/>
            </a:pPr>
            <a:r>
              <a:rPr lang="en-US" sz="1300" dirty="0"/>
              <a:t>From the </a:t>
            </a:r>
            <a:r>
              <a:rPr lang="en-US" sz="1300" i="1" dirty="0"/>
              <a:t>User Details</a:t>
            </a:r>
            <a:r>
              <a:rPr lang="en-US" sz="1300" dirty="0"/>
              <a:t> folder, double-click on </a:t>
            </a:r>
            <a:r>
              <a:rPr lang="en-US" sz="1300" b="1" dirty="0"/>
              <a:t>User Group</a:t>
            </a:r>
            <a:r>
              <a:rPr lang="en-US" sz="1300" dirty="0"/>
              <a:t> to add it to the </a:t>
            </a:r>
            <a:r>
              <a:rPr lang="en-US" sz="1300" i="1" dirty="0"/>
              <a:t>Selected Columns</a:t>
            </a:r>
            <a:r>
              <a:rPr lang="en-US" sz="1300" dirty="0"/>
              <a:t> pane. Do the same for </a:t>
            </a:r>
            <a:r>
              <a:rPr lang="en-US" sz="1300" b="1" dirty="0"/>
              <a:t>User ID</a:t>
            </a:r>
            <a:r>
              <a:rPr lang="en-US" sz="1300" dirty="0"/>
              <a:t>. Save the analysis and view the results.</a:t>
            </a:r>
          </a:p>
          <a:p>
            <a:pPr marL="465887" indent="-465887">
              <a:buFont typeface="+mj-lt"/>
              <a:buAutoNum type="arabicPeriod"/>
            </a:pPr>
            <a:r>
              <a:rPr lang="en-US" sz="1300" dirty="0"/>
              <a:t>Return to the Criteria tab to open the menu for the </a:t>
            </a:r>
            <a:r>
              <a:rPr lang="en-US" sz="1300" b="1" dirty="0"/>
              <a:t>User ID</a:t>
            </a:r>
            <a:r>
              <a:rPr lang="en-US" sz="1300" dirty="0"/>
              <a:t> column and select </a:t>
            </a:r>
            <a:r>
              <a:rPr lang="en-US" sz="1300" i="1" dirty="0"/>
              <a:t>Edit formula</a:t>
            </a:r>
            <a:r>
              <a:rPr lang="en-US" sz="1300" dirty="0"/>
              <a:t>.</a:t>
            </a:r>
          </a:p>
          <a:p>
            <a:pPr marL="465887" indent="-465887">
              <a:buFont typeface="+mj-lt"/>
              <a:buAutoNum type="arabicPeriod"/>
            </a:pPr>
            <a:endParaRPr lang="en-US" sz="1300" dirty="0"/>
          </a:p>
          <a:p>
            <a:pPr marL="524123" indent="-524123">
              <a:buFont typeface="+mj-lt"/>
              <a:buAutoNum type="arabicPeriod" startAt="4"/>
            </a:pPr>
            <a:r>
              <a:rPr lang="en-US" sz="1300" dirty="0"/>
              <a:t>With </a:t>
            </a:r>
            <a:r>
              <a:rPr lang="en-US" sz="1300" b="1" dirty="0">
                <a:solidFill>
                  <a:srgbClr val="0070C0"/>
                </a:solidFill>
              </a:rPr>
              <a:t>"User </a:t>
            </a:r>
            <a:r>
              <a:rPr lang="en-US" sz="1300" b="1" dirty="0" err="1">
                <a:solidFill>
                  <a:srgbClr val="0070C0"/>
                </a:solidFill>
              </a:rPr>
              <a:t>Details"."User</a:t>
            </a:r>
            <a:r>
              <a:rPr lang="en-US" sz="1300" b="1" dirty="0">
                <a:solidFill>
                  <a:srgbClr val="0070C0"/>
                </a:solidFill>
              </a:rPr>
              <a:t> Id“ </a:t>
            </a:r>
            <a:r>
              <a:rPr lang="en-US" sz="1300" dirty="0"/>
              <a:t>selected, click on the </a:t>
            </a:r>
            <a:r>
              <a:rPr lang="en-US" sz="1300" b="1" i="1" dirty="0"/>
              <a:t>f(…)</a:t>
            </a:r>
            <a:r>
              <a:rPr lang="en-US" sz="1300" dirty="0"/>
              <a:t> button to open the </a:t>
            </a:r>
            <a:r>
              <a:rPr lang="en-US" sz="1300" i="1" dirty="0"/>
              <a:t>Insert Function</a:t>
            </a:r>
            <a:r>
              <a:rPr lang="en-US" sz="1300" dirty="0"/>
              <a:t> menu. Open the </a:t>
            </a:r>
            <a:r>
              <a:rPr lang="en-US" sz="1300" i="1" dirty="0"/>
              <a:t>Aggregate</a:t>
            </a:r>
            <a:r>
              <a:rPr lang="en-US" sz="1300" dirty="0"/>
              <a:t> folder and select </a:t>
            </a:r>
            <a:r>
              <a:rPr lang="en-US" sz="1300" b="1" dirty="0"/>
              <a:t>Count</a:t>
            </a:r>
            <a:r>
              <a:rPr lang="en-US" sz="1300" dirty="0"/>
              <a:t> from the list of options.</a:t>
            </a:r>
          </a:p>
          <a:p>
            <a:pPr marL="465887" indent="-465887">
              <a:buFont typeface="+mj-lt"/>
              <a:buAutoNum type="arabicPeriod" startAt="4"/>
            </a:pPr>
            <a:r>
              <a:rPr lang="en-US" sz="1300" dirty="0"/>
              <a:t>Click on the OK button to see a change to Column Formula; click on the OK button to apply the change to the column of data.</a:t>
            </a:r>
          </a:p>
          <a:p>
            <a:pPr marL="465887" indent="-465887">
              <a:buFont typeface="+mj-lt"/>
              <a:buAutoNum type="arabicPeriod" startAt="4"/>
            </a:pPr>
            <a:r>
              <a:rPr lang="en-US" sz="1300" dirty="0"/>
              <a:t>Save the analysis again and view the results.</a:t>
            </a:r>
          </a:p>
          <a:p>
            <a:pPr marL="465887" indent="-465887">
              <a:buFont typeface="+mj-lt"/>
              <a:buAutoNum type="arabicPeriod" startAt="4"/>
            </a:pPr>
            <a:r>
              <a:rPr lang="en-US" sz="1300" dirty="0"/>
              <a:t>Return to the Criteria tab to open the menu for the column now named, COUNT(User Id), and choose Column Properties.</a:t>
            </a:r>
          </a:p>
          <a:p>
            <a:pPr marL="465887" indent="-465887">
              <a:buFont typeface="+mj-lt"/>
              <a:buAutoNum type="arabicPeriod" startAt="4"/>
            </a:pPr>
            <a:r>
              <a:rPr lang="en-US" sz="1300" dirty="0"/>
              <a:t>Go to the </a:t>
            </a:r>
            <a:r>
              <a:rPr lang="en-US" sz="1300" i="1" dirty="0"/>
              <a:t>Column Format</a:t>
            </a:r>
            <a:r>
              <a:rPr lang="en-US" sz="1300" dirty="0"/>
              <a:t> tab and customize the Column Heading, changing it to </a:t>
            </a:r>
            <a:r>
              <a:rPr lang="en-US" sz="1300" b="1" dirty="0"/>
              <a:t>Count</a:t>
            </a:r>
            <a:r>
              <a:rPr lang="en-US" sz="1300" dirty="0"/>
              <a:t>.</a:t>
            </a:r>
          </a:p>
          <a:p>
            <a:pPr marL="465887" indent="-465887">
              <a:buFont typeface="+mj-lt"/>
              <a:buAutoNum type="arabicPeriod" startAt="4"/>
            </a:pPr>
            <a:r>
              <a:rPr lang="en-US" sz="1300" dirty="0"/>
              <a:t>Save the analysis and view the results.</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18</a:t>
            </a:fld>
            <a:endParaRPr lang="en-US"/>
          </a:p>
        </p:txBody>
      </p:sp>
    </p:spTree>
    <p:extLst>
      <p:ext uri="{BB962C8B-B14F-4D97-AF65-F5344CB8AC3E}">
        <p14:creationId xmlns:p14="http://schemas.microsoft.com/office/powerpoint/2010/main" val="594429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300" dirty="0"/>
              <a:t>6. Return to the Criteria tab to open the menu for the </a:t>
            </a:r>
            <a:r>
              <a:rPr lang="en-US" sz="1300" b="1" dirty="0"/>
              <a:t>User ID</a:t>
            </a:r>
            <a:r>
              <a:rPr lang="en-US" sz="1300" dirty="0"/>
              <a:t> column and select </a:t>
            </a:r>
            <a:r>
              <a:rPr lang="en-US" sz="1300" i="1" dirty="0"/>
              <a:t>Edit formula</a:t>
            </a:r>
            <a:r>
              <a:rPr lang="en-US" sz="1300" dirty="0"/>
              <a:t>.</a:t>
            </a:r>
          </a:p>
          <a:p>
            <a:endParaRPr lang="en-US" sz="1300" dirty="0"/>
          </a:p>
          <a:p>
            <a:r>
              <a:rPr lang="en-US" sz="1300" dirty="0"/>
              <a:t>7. With </a:t>
            </a:r>
            <a:r>
              <a:rPr lang="en-US" sz="1300" b="1" dirty="0">
                <a:solidFill>
                  <a:srgbClr val="0070C0"/>
                </a:solidFill>
              </a:rPr>
              <a:t>"User </a:t>
            </a:r>
            <a:r>
              <a:rPr lang="en-US" sz="1300" b="1" dirty="0" err="1">
                <a:solidFill>
                  <a:srgbClr val="0070C0"/>
                </a:solidFill>
              </a:rPr>
              <a:t>Details"."User</a:t>
            </a:r>
            <a:r>
              <a:rPr lang="en-US" sz="1300" b="1" dirty="0">
                <a:solidFill>
                  <a:srgbClr val="0070C0"/>
                </a:solidFill>
              </a:rPr>
              <a:t> Id“ </a:t>
            </a:r>
            <a:r>
              <a:rPr lang="en-US" sz="1300" dirty="0"/>
              <a:t>selected, click on the </a:t>
            </a:r>
            <a:r>
              <a:rPr lang="en-US" sz="1300" b="1" i="1" dirty="0"/>
              <a:t>f(…)</a:t>
            </a:r>
            <a:r>
              <a:rPr lang="en-US" sz="1300" dirty="0"/>
              <a:t> button to open the </a:t>
            </a:r>
            <a:r>
              <a:rPr lang="en-US" sz="1300" i="1" dirty="0"/>
              <a:t>Insert Function</a:t>
            </a:r>
            <a:r>
              <a:rPr lang="en-US" sz="1300" dirty="0"/>
              <a:t> menu. Open the </a:t>
            </a:r>
            <a:r>
              <a:rPr lang="en-US" sz="1300" i="1" dirty="0"/>
              <a:t>Aggregate</a:t>
            </a:r>
            <a:r>
              <a:rPr lang="en-US" sz="1300" dirty="0"/>
              <a:t> folder and select </a:t>
            </a:r>
            <a:r>
              <a:rPr lang="en-US" sz="1300" b="1" dirty="0"/>
              <a:t>Count</a:t>
            </a:r>
            <a:r>
              <a:rPr lang="en-US" sz="1300" dirty="0"/>
              <a:t> from the list of options.</a:t>
            </a:r>
          </a:p>
          <a:p>
            <a:endParaRPr lang="en-US" sz="1300" dirty="0"/>
          </a:p>
          <a:p>
            <a:r>
              <a:rPr lang="en-US" sz="1300" dirty="0"/>
              <a:t>8. Click on the OK button to see a change to Column Formula; click on the OK button to apply the change to the column of data.</a:t>
            </a:r>
          </a:p>
          <a:p>
            <a:r>
              <a:rPr lang="en-US" sz="1300" dirty="0"/>
              <a:t>9. Save the analysis again and view the results.</a:t>
            </a:r>
          </a:p>
          <a:p>
            <a:endParaRPr lang="en-US" sz="1300" dirty="0"/>
          </a:p>
          <a:p>
            <a:endParaRPr lang="en-US" sz="1300" dirty="0"/>
          </a:p>
          <a:p>
            <a:pPr marL="465887" indent="-465887">
              <a:buFont typeface="+mj-lt"/>
              <a:buAutoNum type="arabicPeriod" startAt="4"/>
            </a:pPr>
            <a:r>
              <a:rPr lang="en-US" sz="1300" dirty="0"/>
              <a:t>Return to the Criteria tab to open the menu for the column now named, COUNT(User Id), and choose Column Properties.</a:t>
            </a:r>
          </a:p>
          <a:p>
            <a:pPr marL="465887" indent="-465887">
              <a:buFont typeface="+mj-lt"/>
              <a:buAutoNum type="arabicPeriod" startAt="4"/>
            </a:pPr>
            <a:r>
              <a:rPr lang="en-US" sz="1300" dirty="0"/>
              <a:t>Go to the </a:t>
            </a:r>
            <a:r>
              <a:rPr lang="en-US" sz="1300" i="1" dirty="0"/>
              <a:t>Column Format</a:t>
            </a:r>
            <a:r>
              <a:rPr lang="en-US" sz="1300" dirty="0"/>
              <a:t> tab and customize the Column Heading, changing it to </a:t>
            </a:r>
            <a:r>
              <a:rPr lang="en-US" sz="1300" b="1" dirty="0"/>
              <a:t>Count</a:t>
            </a:r>
            <a:r>
              <a:rPr lang="en-US" sz="1300" dirty="0"/>
              <a:t>.</a:t>
            </a:r>
          </a:p>
          <a:p>
            <a:pPr marL="465887" indent="-465887">
              <a:buFont typeface="+mj-lt"/>
              <a:buAutoNum type="arabicPeriod" startAt="4"/>
            </a:pPr>
            <a:r>
              <a:rPr lang="en-US" sz="1300" dirty="0"/>
              <a:t>Save the analysis and view the results.</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19</a:t>
            </a:fld>
            <a:endParaRPr lang="en-US"/>
          </a:p>
        </p:txBody>
      </p:sp>
    </p:spTree>
    <p:extLst>
      <p:ext uri="{BB962C8B-B14F-4D97-AF65-F5344CB8AC3E}">
        <p14:creationId xmlns:p14="http://schemas.microsoft.com/office/powerpoint/2010/main" val="163439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32943" indent="-232943">
              <a:buFont typeface="+mj-lt"/>
              <a:buAutoNum type="arabicPeriod" startAt="10"/>
            </a:pPr>
            <a:r>
              <a:rPr lang="en-US" sz="1300" dirty="0"/>
              <a:t>Return to the Criteria tab to open the menu for the column now named, COUNT(User Id), and choose Column Properties.</a:t>
            </a:r>
          </a:p>
          <a:p>
            <a:pPr marL="232943" indent="-232943">
              <a:buFont typeface="+mj-lt"/>
              <a:buAutoNum type="arabicPeriod" startAt="10"/>
            </a:pPr>
            <a:endParaRPr lang="en-US" sz="1300" dirty="0"/>
          </a:p>
          <a:p>
            <a:pPr marL="232943" indent="-232943">
              <a:buFont typeface="+mj-lt"/>
              <a:buAutoNum type="arabicPeriod" startAt="10"/>
            </a:pPr>
            <a:r>
              <a:rPr lang="en-US" sz="1300" dirty="0"/>
              <a:t>Go to the </a:t>
            </a:r>
            <a:r>
              <a:rPr lang="en-US" sz="1300" i="1" dirty="0"/>
              <a:t>Column Format</a:t>
            </a:r>
            <a:r>
              <a:rPr lang="en-US" sz="1300" dirty="0"/>
              <a:t> tab and customize the Column Heading, changing it to </a:t>
            </a:r>
            <a:r>
              <a:rPr lang="en-US" sz="1300" b="1" dirty="0"/>
              <a:t>Count</a:t>
            </a:r>
            <a:r>
              <a:rPr lang="en-US" sz="1300" dirty="0"/>
              <a:t>.</a:t>
            </a:r>
          </a:p>
          <a:p>
            <a:pPr marL="232943" indent="-232943">
              <a:buFont typeface="+mj-lt"/>
              <a:buAutoNum type="arabicPeriod" startAt="10"/>
            </a:pPr>
            <a:endParaRPr lang="en-US" sz="1300" dirty="0"/>
          </a:p>
          <a:p>
            <a:pPr marL="232943" indent="-232943">
              <a:buFont typeface="+mj-lt"/>
              <a:buAutoNum type="arabicPeriod" startAt="10"/>
            </a:pPr>
            <a:r>
              <a:rPr lang="en-US" sz="1300" dirty="0"/>
              <a:t>Save the analysis and view the results.</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20</a:t>
            </a:fld>
            <a:endParaRPr lang="en-US"/>
          </a:p>
        </p:txBody>
      </p:sp>
    </p:spTree>
    <p:extLst>
      <p:ext uri="{BB962C8B-B14F-4D97-AF65-F5344CB8AC3E}">
        <p14:creationId xmlns:p14="http://schemas.microsoft.com/office/powerpoint/2010/main" val="242226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164717" lvl="2"/>
            <a:endParaRPr lang="en-US" sz="1400" dirty="0"/>
          </a:p>
          <a:p>
            <a:pPr marL="1164717" lvl="2"/>
            <a:r>
              <a:rPr lang="en-US" sz="1400" dirty="0"/>
              <a:t>Subject Area &gt;</a:t>
            </a:r>
            <a:r>
              <a:rPr lang="en-US" dirty="0"/>
              <a:t>Dimensions &gt;Field</a:t>
            </a:r>
          </a:p>
          <a:p>
            <a:pPr marL="2911793" lvl="5" indent="-349415">
              <a:buFont typeface="Wingdings" panose="05000000000000000000" pitchFamily="2" charset="2"/>
              <a:buChar char="Ø"/>
            </a:pPr>
            <a:r>
              <a:rPr lang="en-US" dirty="0"/>
              <a:t>Measure </a:t>
            </a:r>
          </a:p>
          <a:p>
            <a:pPr marL="2911793" lvl="5" indent="-349415">
              <a:buFont typeface="Wingdings" panose="05000000000000000000" pitchFamily="2" charset="2"/>
              <a:buChar char="Ø"/>
            </a:pPr>
            <a:r>
              <a:rPr lang="en-US" dirty="0"/>
              <a:t>Descriptive</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a:t>
            </a:fld>
            <a:endParaRPr lang="en-US"/>
          </a:p>
        </p:txBody>
      </p:sp>
    </p:spTree>
    <p:extLst>
      <p:ext uri="{BB962C8B-B14F-4D97-AF65-F5344CB8AC3E}">
        <p14:creationId xmlns:p14="http://schemas.microsoft.com/office/powerpoint/2010/main" val="1148835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7401B-FB73-460B-B34B-AE2D26C8FE60}" type="slidenum">
              <a:rPr lang="en-US" smtClean="0"/>
              <a:t>21</a:t>
            </a:fld>
            <a:endParaRPr lang="en-US"/>
          </a:p>
        </p:txBody>
      </p:sp>
    </p:spTree>
    <p:extLst>
      <p:ext uri="{BB962C8B-B14F-4D97-AF65-F5344CB8AC3E}">
        <p14:creationId xmlns:p14="http://schemas.microsoft.com/office/powerpoint/2010/main" val="3524617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7401B-FB73-460B-B34B-AE2D26C8FE60}" type="slidenum">
              <a:rPr lang="en-US" smtClean="0"/>
              <a:t>22</a:t>
            </a:fld>
            <a:endParaRPr lang="en-US"/>
          </a:p>
        </p:txBody>
      </p:sp>
    </p:spTree>
    <p:extLst>
      <p:ext uri="{BB962C8B-B14F-4D97-AF65-F5344CB8AC3E}">
        <p14:creationId xmlns:p14="http://schemas.microsoft.com/office/powerpoint/2010/main" val="454403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7401B-FB73-460B-B34B-AE2D26C8FE60}" type="slidenum">
              <a:rPr lang="en-US" smtClean="0"/>
              <a:t>23</a:t>
            </a:fld>
            <a:endParaRPr lang="en-US"/>
          </a:p>
        </p:txBody>
      </p:sp>
    </p:spTree>
    <p:extLst>
      <p:ext uri="{BB962C8B-B14F-4D97-AF65-F5344CB8AC3E}">
        <p14:creationId xmlns:p14="http://schemas.microsoft.com/office/powerpoint/2010/main" val="1355930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300" dirty="0"/>
              <a:t>The “Cost Usage” subject area uses a combination of data from </a:t>
            </a:r>
          </a:p>
          <a:p>
            <a:pPr marL="524123" indent="-524123">
              <a:buFont typeface="+mj-lt"/>
              <a:buAutoNum type="arabicPeriod"/>
            </a:pPr>
            <a:r>
              <a:rPr lang="en-US" sz="1300" dirty="0"/>
              <a:t>The “Usage Data” subject area of Alma Analytics</a:t>
            </a:r>
          </a:p>
          <a:p>
            <a:pPr marL="524123" indent="-524123">
              <a:buFont typeface="+mj-lt"/>
              <a:buAutoNum type="arabicPeriod"/>
            </a:pPr>
            <a:r>
              <a:rPr lang="en-US" sz="1300" dirty="0"/>
              <a:t>The acquisitions data from Alma</a:t>
            </a:r>
          </a:p>
          <a:p>
            <a:pPr marL="524123" indent="-524123">
              <a:buFont typeface="+mj-lt"/>
              <a:buAutoNum type="arabicPeriod"/>
            </a:pPr>
            <a:endParaRPr lang="en-US" sz="1300" dirty="0"/>
          </a:p>
          <a:p>
            <a:pPr defTabSz="931774">
              <a:defRPr/>
            </a:pPr>
            <a:r>
              <a:rPr lang="en-US" sz="1300" dirty="0">
                <a:latin typeface="Courier New" panose="02070309020205020404" pitchFamily="49" charset="0"/>
                <a:cs typeface="Courier New" panose="02070309020205020404" pitchFamily="49" charset="0"/>
              </a:rPr>
              <a:t>Cost per use = Cost / Estimated Usage</a:t>
            </a:r>
          </a:p>
          <a:p>
            <a:endParaRPr lang="en-US" sz="1300" dirty="0"/>
          </a:p>
          <a:p>
            <a:r>
              <a:rPr lang="en-US" sz="1300" dirty="0"/>
              <a:t>If all of the year’s data has been loaded than the Estimated Usage is the same as the Usage</a:t>
            </a:r>
          </a:p>
        </p:txBody>
      </p:sp>
      <p:sp>
        <p:nvSpPr>
          <p:cNvPr id="4" name="Slide Number Placeholder 3"/>
          <p:cNvSpPr>
            <a:spLocks noGrp="1"/>
          </p:cNvSpPr>
          <p:nvPr>
            <p:ph type="sldNum" sz="quarter" idx="10"/>
          </p:nvPr>
        </p:nvSpPr>
        <p:spPr/>
        <p:txBody>
          <a:bodyPr/>
          <a:lstStyle/>
          <a:p>
            <a:fld id="{1367401B-FB73-460B-B34B-AE2D26C8FE60}" type="slidenum">
              <a:rPr lang="en-US" smtClean="0"/>
              <a:t>24</a:t>
            </a:fld>
            <a:endParaRPr lang="en-US"/>
          </a:p>
        </p:txBody>
      </p:sp>
    </p:spTree>
    <p:extLst>
      <p:ext uri="{BB962C8B-B14F-4D97-AF65-F5344CB8AC3E}">
        <p14:creationId xmlns:p14="http://schemas.microsoft.com/office/powerpoint/2010/main" val="1020627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7401B-FB73-460B-B34B-AE2D26C8FE60}" type="slidenum">
              <a:rPr lang="en-US" smtClean="0"/>
              <a:t>25</a:t>
            </a:fld>
            <a:endParaRPr lang="en-US"/>
          </a:p>
        </p:txBody>
      </p:sp>
    </p:spTree>
    <p:extLst>
      <p:ext uri="{BB962C8B-B14F-4D97-AF65-F5344CB8AC3E}">
        <p14:creationId xmlns:p14="http://schemas.microsoft.com/office/powerpoint/2010/main" val="331863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Important to remember when building reports.</a:t>
            </a:r>
          </a:p>
          <a:p>
            <a:r>
              <a:rPr lang="en-US" dirty="0" smtClean="0"/>
              <a:t>Sometimes people build a report and find bibs or barcodes that are not found in Alma – they have not added a filter to find only things</a:t>
            </a:r>
            <a:r>
              <a:rPr lang="en-US" baseline="0" dirty="0" smtClean="0"/>
              <a:t> not deleted.</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4</a:t>
            </a:fld>
            <a:endParaRPr lang="en-US"/>
          </a:p>
        </p:txBody>
      </p:sp>
    </p:spTree>
    <p:extLst>
      <p:ext uri="{BB962C8B-B14F-4D97-AF65-F5344CB8AC3E}">
        <p14:creationId xmlns:p14="http://schemas.microsoft.com/office/powerpoint/2010/main" val="1808390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5</a:t>
            </a:fld>
            <a:endParaRPr lang="en-US"/>
          </a:p>
        </p:txBody>
      </p:sp>
    </p:spTree>
    <p:extLst>
      <p:ext uri="{BB962C8B-B14F-4D97-AF65-F5344CB8AC3E}">
        <p14:creationId xmlns:p14="http://schemas.microsoft.com/office/powerpoint/2010/main" val="691765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Analytics is made of Subject Areas containing various fields</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a:t>
            </a:fld>
            <a:endParaRPr lang="en-US"/>
          </a:p>
        </p:txBody>
      </p:sp>
    </p:spTree>
    <p:extLst>
      <p:ext uri="{BB962C8B-B14F-4D97-AF65-F5344CB8AC3E}">
        <p14:creationId xmlns:p14="http://schemas.microsoft.com/office/powerpoint/2010/main" val="115738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300" dirty="0"/>
              <a:t>In Alma – Analytics Tab – Shows when it was updated </a:t>
            </a:r>
          </a:p>
          <a:p>
            <a:endParaRPr lang="en-US" sz="1300" dirty="0"/>
          </a:p>
          <a:p>
            <a:r>
              <a:rPr lang="en-US" sz="1300" dirty="0"/>
              <a:t>Open Design analytics </a:t>
            </a:r>
          </a:p>
          <a:p>
            <a:endParaRPr lang="en-US" sz="1300" dirty="0"/>
          </a:p>
          <a:p>
            <a:r>
              <a:rPr lang="en-US" sz="1300" dirty="0"/>
              <a:t>Catalog – The following folders are available:</a:t>
            </a:r>
          </a:p>
          <a:p>
            <a:r>
              <a:rPr lang="en-US" sz="1300" b="1" u="sng" dirty="0"/>
              <a:t>My folders </a:t>
            </a:r>
            <a:r>
              <a:rPr lang="en-US" sz="1300" dirty="0"/>
              <a:t>– A read / write personal folder accessible only to the logged in user.</a:t>
            </a:r>
          </a:p>
          <a:p>
            <a:r>
              <a:rPr lang="en-US" sz="1300" b="1" u="sng" dirty="0"/>
              <a:t>Alma</a:t>
            </a:r>
            <a:r>
              <a:rPr lang="en-US" sz="1300" dirty="0"/>
              <a:t> – A read-only folder containing out-of-the-box reports produced by Ex Libris.</a:t>
            </a:r>
          </a:p>
          <a:p>
            <a:r>
              <a:rPr lang="en-US" sz="1300" b="1" u="sng" dirty="0"/>
              <a:t>Your Institution </a:t>
            </a:r>
            <a:r>
              <a:rPr lang="en-US" sz="1300" dirty="0"/>
              <a:t>– A read / write folder for the institution to save and edit reports. It is accessible and visible only to the institution. It has the name of the specific institution.</a:t>
            </a:r>
          </a:p>
          <a:p>
            <a:r>
              <a:rPr lang="en-US" sz="1300" b="1" u="sng" dirty="0"/>
              <a:t>Community</a:t>
            </a:r>
            <a:r>
              <a:rPr lang="en-US" sz="1300" dirty="0"/>
              <a:t> – A read / write folder visible and accessible to save and copy reports for all institutions. Includes reports and dashboards of all the institutions with Alma in the world. It contains only queries (no data of other institutions is visible). </a:t>
            </a:r>
          </a:p>
          <a:p>
            <a:endParaRPr lang="en-US" sz="1300" dirty="0"/>
          </a:p>
          <a:p>
            <a:r>
              <a:rPr lang="en-US" sz="1300" dirty="0"/>
              <a:t>If you save a report in any subdirectory of /shared/Community/, there is a chance that a member of another institution will edit or delete it.</a:t>
            </a:r>
          </a:p>
          <a:p>
            <a:r>
              <a:rPr lang="en-US" sz="1300" dirty="0"/>
              <a:t>If you save a report in any subdirectory of /shared/INST/, no member of any other institution can edit or delete it.</a:t>
            </a:r>
          </a:p>
          <a:p>
            <a:endParaRPr lang="en-US" sz="1300" dirty="0"/>
          </a:p>
          <a:p>
            <a:r>
              <a:rPr lang="en-US" sz="1300" b="1" u="sng" dirty="0"/>
              <a:t>Community Folder</a:t>
            </a:r>
          </a:p>
          <a:p>
            <a:pPr fontAlgn="t"/>
            <a:r>
              <a:rPr lang="en-US" sz="1300" b="1" dirty="0" err="1"/>
              <a:t>Cosortia</a:t>
            </a:r>
            <a:r>
              <a:rPr lang="en-US" sz="1300" b="1" dirty="0"/>
              <a:t> - </a:t>
            </a:r>
            <a:r>
              <a:rPr lang="en-US" sz="1300" dirty="0"/>
              <a:t>A folder for consortia to open sub-folders as desired and share reports, dashboards, etc. The consortia can agree that all separate institutions can create and access reports from this folder.</a:t>
            </a:r>
          </a:p>
          <a:p>
            <a:pPr fontAlgn="t"/>
            <a:r>
              <a:rPr lang="en-US" sz="1300" b="1" dirty="0"/>
              <a:t>Ex Libris Development - </a:t>
            </a:r>
            <a:r>
              <a:rPr lang="en-US" sz="1300" dirty="0"/>
              <a:t>A folder for Ex Libris </a:t>
            </a:r>
          </a:p>
          <a:p>
            <a:pPr fontAlgn="t"/>
            <a:r>
              <a:rPr lang="en-US" sz="1300" b="1" u="sng" dirty="0"/>
              <a:t>Institutions - </a:t>
            </a:r>
            <a:r>
              <a:rPr lang="en-US" sz="1300" u="sng" dirty="0"/>
              <a:t>A folder for institutions to open sub-folders as desired and share reports, dashboards, etc.  One institution, for example, might tell another institution to look at the report it made in John Smith College under the Institutions folder of the community. </a:t>
            </a:r>
          </a:p>
          <a:p>
            <a:pPr fontAlgn="t"/>
            <a:r>
              <a:rPr lang="en-US" sz="1300" b="1" dirty="0"/>
              <a:t>Regional User Groups - </a:t>
            </a:r>
            <a:r>
              <a:rPr lang="en-US" sz="1300" dirty="0"/>
              <a:t>A folder for regional user groups to save reports. This may be useful, for example, when preparing for local conferences.</a:t>
            </a:r>
          </a:p>
          <a:p>
            <a:pPr fontAlgn="t"/>
            <a:r>
              <a:rPr lang="en-US" sz="1300" b="1" u="sng" dirty="0"/>
              <a:t>Shared Reports - </a:t>
            </a:r>
            <a:r>
              <a:rPr lang="en-US" sz="1300" u="sng" dirty="0"/>
              <a:t>Contains the Reports sub-folder and multiple sub-folders by subject and business area. Each institution can contribute their own reports, prefixing the report by the name of their institutions. </a:t>
            </a:r>
          </a:p>
          <a:p>
            <a:pPr fontAlgn="t"/>
            <a:r>
              <a:rPr lang="en-US" sz="1300" b="1" dirty="0"/>
              <a:t>Support - </a:t>
            </a:r>
            <a:r>
              <a:rPr lang="en-US" sz="1300" dirty="0"/>
              <a:t>A folder used by support. Each institution can place a report in the support folder and then notify Ex Libris support when sending the support case that the report is in the support folder.</a:t>
            </a:r>
          </a:p>
          <a:p>
            <a:pPr fontAlgn="t"/>
            <a:endParaRPr lang="en-US" sz="1300" b="1" u="sng" dirty="0"/>
          </a:p>
          <a:p>
            <a:pPr fontAlgn="t"/>
            <a:r>
              <a:rPr lang="en-US" sz="1300" b="1" u="sng" dirty="0"/>
              <a:t>SEARCH Box</a:t>
            </a:r>
            <a:r>
              <a:rPr lang="en-US" sz="1300" dirty="0"/>
              <a:t> - Expenditure per Classifications</a:t>
            </a:r>
          </a:p>
          <a:p>
            <a:pPr fontAlgn="t"/>
            <a:r>
              <a:rPr lang="en-US" sz="1300" dirty="0"/>
              <a:t>Double click opens to criteria page – go home and show that it is saved under open</a:t>
            </a:r>
            <a:endParaRPr lang="en-US" sz="1300" b="1" u="sng" dirty="0"/>
          </a:p>
          <a:p>
            <a:endParaRPr lang="en-US" sz="1300" dirty="0"/>
          </a:p>
          <a:p>
            <a:endParaRPr lang="en-US" sz="1300" dirty="0"/>
          </a:p>
          <a:p>
            <a:r>
              <a:rPr lang="en-US" sz="1300" dirty="0"/>
              <a:t/>
            </a:r>
            <a:br>
              <a:rPr lang="en-US" sz="1300" dirty="0"/>
            </a:br>
            <a:endParaRPr lang="en-US" sz="1300" dirty="0"/>
          </a:p>
        </p:txBody>
      </p:sp>
      <p:sp>
        <p:nvSpPr>
          <p:cNvPr id="4" name="Slide Number Placeholder 3"/>
          <p:cNvSpPr>
            <a:spLocks noGrp="1"/>
          </p:cNvSpPr>
          <p:nvPr>
            <p:ph type="sldNum" sz="quarter" idx="10"/>
          </p:nvPr>
        </p:nvSpPr>
        <p:spPr/>
        <p:txBody>
          <a:bodyPr/>
          <a:lstStyle/>
          <a:p>
            <a:fld id="{1367401B-FB73-460B-B34B-AE2D26C8FE60}" type="slidenum">
              <a:rPr lang="en-US" smtClean="0"/>
              <a:t>7</a:t>
            </a:fld>
            <a:endParaRPr lang="en-US"/>
          </a:p>
        </p:txBody>
      </p:sp>
    </p:spTree>
    <p:extLst>
      <p:ext uri="{BB962C8B-B14F-4D97-AF65-F5344CB8AC3E}">
        <p14:creationId xmlns:p14="http://schemas.microsoft.com/office/powerpoint/2010/main" val="367103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7401B-FB73-460B-B34B-AE2D26C8FE60}" type="slidenum">
              <a:rPr lang="en-US" smtClean="0"/>
              <a:t>8</a:t>
            </a:fld>
            <a:endParaRPr lang="en-US"/>
          </a:p>
        </p:txBody>
      </p:sp>
    </p:spTree>
    <p:extLst>
      <p:ext uri="{BB962C8B-B14F-4D97-AF65-F5344CB8AC3E}">
        <p14:creationId xmlns:p14="http://schemas.microsoft.com/office/powerpoint/2010/main" val="3912793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67401B-FB73-460B-B34B-AE2D26C8FE60}" type="slidenum">
              <a:rPr lang="en-US" smtClean="0"/>
              <a:t>9</a:t>
            </a:fld>
            <a:endParaRPr lang="en-US"/>
          </a:p>
        </p:txBody>
      </p:sp>
    </p:spTree>
    <p:extLst>
      <p:ext uri="{BB962C8B-B14F-4D97-AF65-F5344CB8AC3E}">
        <p14:creationId xmlns:p14="http://schemas.microsoft.com/office/powerpoint/2010/main" val="1035496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300" b="1" dirty="0"/>
              <a:t>Shared &gt; Alma &gt; Fulfillment &gt; Reports &gt; Count of Items Loaned by Patron Group</a:t>
            </a:r>
          </a:p>
          <a:p>
            <a:r>
              <a:rPr lang="en-US" sz="1300" dirty="0"/>
              <a:t>Displays the number of items loaned annually per library and patron group.</a:t>
            </a:r>
          </a:p>
          <a:p>
            <a:r>
              <a:rPr lang="en-US" sz="1300" dirty="0"/>
              <a:t>Edit to see the criteria – in house loans are being edited </a:t>
            </a:r>
          </a:p>
          <a:p>
            <a:endParaRPr lang="en-US" sz="1300" dirty="0"/>
          </a:p>
          <a:p>
            <a:pPr defTabSz="931774">
              <a:defRPr/>
            </a:pPr>
            <a:r>
              <a:rPr lang="en-US" sz="1300" b="1" dirty="0"/>
              <a:t>Shared &gt; Alma &gt; Acquisitions &gt; Reports &gt; Expenditure per Classifications</a:t>
            </a:r>
          </a:p>
          <a:p>
            <a:pPr defTabSz="931774">
              <a:defRPr/>
            </a:pPr>
            <a:r>
              <a:rPr lang="en-US" sz="1300" dirty="0"/>
              <a:t>Displays annual expenditure per classification.</a:t>
            </a:r>
          </a:p>
          <a:p>
            <a:pPr defTabSz="931774">
              <a:defRPr/>
            </a:pPr>
            <a:endParaRPr lang="en-US" sz="1300" dirty="0"/>
          </a:p>
          <a:p>
            <a:pPr defTabSz="931774">
              <a:defRPr/>
            </a:pPr>
            <a:r>
              <a:rPr lang="en-US" sz="1300" b="1" dirty="0"/>
              <a:t>Shared &gt; Alma &gt; Inventory &gt; Reports &gt; Physical Inventory Count</a:t>
            </a:r>
          </a:p>
          <a:p>
            <a:pPr defTabSz="931774">
              <a:defRPr/>
            </a:pPr>
            <a:r>
              <a:rPr lang="en-US" sz="1300" dirty="0"/>
              <a:t>Displays a count of physical items grouped by material type</a:t>
            </a:r>
          </a:p>
          <a:p>
            <a:pPr defTabSz="931774">
              <a:defRPr/>
            </a:pPr>
            <a:endParaRPr lang="en-US" sz="1300" dirty="0"/>
          </a:p>
          <a:p>
            <a:pPr defTabSz="931774">
              <a:defRPr/>
            </a:pPr>
            <a:r>
              <a:rPr lang="en-US" sz="1300" b="1" dirty="0"/>
              <a:t>Shared &gt; Alma &gt; E-Inventory &gt; Reports &gt; Electronic Inventory Count</a:t>
            </a:r>
          </a:p>
          <a:p>
            <a:pPr defTabSz="931774">
              <a:defRPr/>
            </a:pPr>
            <a:r>
              <a:rPr lang="en-US" sz="1300" dirty="0"/>
              <a:t>Displays a count of electronic items grouped by material type</a:t>
            </a:r>
          </a:p>
          <a:p>
            <a:pPr defTabSz="931774">
              <a:defRPr/>
            </a:pPr>
            <a:endParaRPr lang="en-US" sz="1300" b="1" dirty="0"/>
          </a:p>
          <a:p>
            <a:pPr defTabSz="931774">
              <a:defRPr/>
            </a:pPr>
            <a:r>
              <a:rPr lang="en-US" sz="1300" b="1" dirty="0"/>
              <a:t>https://knowledge.exlibrisgroup.com/Alma/Product_Documentation/010Alma_Online_Help_(English)/080Analytics/060Out-of-the-Box-Reports </a:t>
            </a:r>
          </a:p>
          <a:p>
            <a:endParaRPr lang="en-US" sz="1300" dirty="0"/>
          </a:p>
        </p:txBody>
      </p:sp>
      <p:sp>
        <p:nvSpPr>
          <p:cNvPr id="4" name="Slide Number Placeholder 3"/>
          <p:cNvSpPr>
            <a:spLocks noGrp="1"/>
          </p:cNvSpPr>
          <p:nvPr>
            <p:ph type="sldNum" sz="quarter" idx="10"/>
          </p:nvPr>
        </p:nvSpPr>
        <p:spPr/>
        <p:txBody>
          <a:bodyPr/>
          <a:lstStyle/>
          <a:p>
            <a:fld id="{1367401B-FB73-460B-B34B-AE2D26C8FE60}" type="slidenum">
              <a:rPr lang="en-US" smtClean="0"/>
              <a:t>10</a:t>
            </a:fld>
            <a:endParaRPr lang="en-US"/>
          </a:p>
        </p:txBody>
      </p:sp>
    </p:spTree>
    <p:extLst>
      <p:ext uri="{BB962C8B-B14F-4D97-AF65-F5344CB8AC3E}">
        <p14:creationId xmlns:p14="http://schemas.microsoft.com/office/powerpoint/2010/main" val="1895565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 b="21"/>
          <a:stretch/>
        </p:blipFill>
        <p:spPr bwMode="auto">
          <a:xfrm>
            <a:off x="0" y="0"/>
            <a:ext cx="9144000" cy="59155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500"/>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7702192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639998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8010423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14" b="59"/>
          <a:stretch/>
        </p:blipFill>
        <p:spPr>
          <a:xfrm>
            <a:off x="528772" y="1951463"/>
            <a:ext cx="2568370" cy="2553630"/>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43" name="Picture 42"/>
          <p:cNvPicPr>
            <a:picLocks noChangeAspect="1"/>
          </p:cNvPicPr>
          <p:nvPr userDrawn="1"/>
        </p:nvPicPr>
        <p:blipFill rotWithShape="1">
          <a:blip r:embed="rId2" cstate="print">
            <a:extLst>
              <a:ext uri="{28A0092B-C50C-407E-A947-70E740481C1C}">
                <a14:useLocalDpi xmlns:a14="http://schemas.microsoft.com/office/drawing/2010/main" val="0"/>
              </a:ext>
            </a:extLst>
          </a:blip>
          <a:srcRect r="-137" b="74"/>
          <a:stretch/>
        </p:blipFill>
        <p:spPr>
          <a:xfrm>
            <a:off x="7198491" y="252381"/>
            <a:ext cx="1380743" cy="1374370"/>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39409712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3" b="1"/>
          <a:stretch/>
        </p:blipFill>
        <p:spPr>
          <a:xfrm>
            <a:off x="0" y="-1"/>
            <a:ext cx="9144000" cy="6579735"/>
          </a:xfrm>
          <a:prstGeom prst="rect">
            <a:avLst/>
          </a:prstGeom>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822" y="5768743"/>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a:t>
            </a:r>
            <a:r>
              <a:rPr lang="en-US" sz="1000" baseline="0" dirty="0" smtClean="0">
                <a:solidFill>
                  <a:srgbClr val="787878"/>
                </a:solidFill>
                <a:latin typeface="+mn-lt"/>
                <a:cs typeface="Arial" pitchFamily="34" charset="0"/>
              </a:rPr>
              <a:t> </a:t>
            </a:r>
            <a:r>
              <a:rPr lang="en-US" sz="1000" dirty="0" smtClean="0">
                <a:solidFill>
                  <a:srgbClr val="787878"/>
                </a:solidFill>
                <a:latin typeface="+mn-lt"/>
                <a:cs typeface="Arial" pitchFamily="34" charset="0"/>
              </a:rPr>
              <a:t>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r="-22" b="2"/>
          <a:stretch/>
        </p:blipFill>
        <p:spPr>
          <a:xfrm>
            <a:off x="0" y="-2"/>
            <a:ext cx="9143999" cy="6579737"/>
          </a:xfrm>
          <a:prstGeom prst="rect">
            <a:avLst/>
          </a:prstGeom>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822" y="5768743"/>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a:t>
            </a:r>
            <a:r>
              <a:rPr lang="en-US" sz="1000" baseline="0" dirty="0" smtClean="0">
                <a:solidFill>
                  <a:srgbClr val="787878"/>
                </a:solidFill>
                <a:latin typeface="+mn-lt"/>
                <a:cs typeface="Arial" pitchFamily="34" charset="0"/>
              </a:rPr>
              <a:t> </a:t>
            </a:r>
            <a:r>
              <a:rPr lang="en-US" sz="1000" dirty="0" smtClean="0">
                <a:solidFill>
                  <a:srgbClr val="787878"/>
                </a:solidFill>
                <a:latin typeface="+mn-lt"/>
                <a:cs typeface="Arial" pitchFamily="34" charset="0"/>
              </a:rPr>
              <a:t>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481021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012 Section Divider">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 b="7"/>
          <a:stretch/>
        </p:blipFill>
        <p:spPr bwMode="auto">
          <a:xfrm>
            <a:off x="0" y="0"/>
            <a:ext cx="9144000" cy="6692900"/>
          </a:xfrm>
          <a:prstGeom prst="rect">
            <a:avLst/>
          </a:prstGeom>
          <a:noFill/>
          <a:extLst>
            <a:ext uri="{909E8E84-426E-40DD-AFC4-6F175D3DCCD1}">
              <a14:hiddenFill xmlns:a14="http://schemas.microsoft.com/office/drawing/2010/main">
                <a:solidFill>
                  <a:srgbClr val="FFFFFF"/>
                </a:solidFill>
              </a14:hiddenFill>
            </a:ext>
          </a:extLst>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822" y="5768743"/>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a:t>
            </a:r>
            <a:r>
              <a:rPr lang="en-US" sz="1000" baseline="0" dirty="0" smtClean="0">
                <a:solidFill>
                  <a:srgbClr val="787878"/>
                </a:solidFill>
                <a:latin typeface="+mn-lt"/>
                <a:cs typeface="Arial" pitchFamily="34" charset="0"/>
              </a:rPr>
              <a:t> </a:t>
            </a:r>
            <a:r>
              <a:rPr lang="en-US" sz="1000" dirty="0" smtClean="0">
                <a:solidFill>
                  <a:srgbClr val="787878"/>
                </a:solidFill>
                <a:latin typeface="+mn-lt"/>
                <a:cs typeface="Arial" pitchFamily="34" charset="0"/>
              </a:rPr>
              <a:t>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481021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012 Section Divider">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676" t="3890" r="3139" b="-13"/>
          <a:stretch/>
        </p:blipFill>
        <p:spPr bwMode="auto">
          <a:xfrm>
            <a:off x="786" y="0"/>
            <a:ext cx="9143213" cy="6579735"/>
          </a:xfrm>
          <a:prstGeom prst="rect">
            <a:avLst/>
          </a:prstGeom>
          <a:noFill/>
          <a:extLst>
            <a:ext uri="{909E8E84-426E-40DD-AFC4-6F175D3DCCD1}">
              <a14:hiddenFill xmlns:a14="http://schemas.microsoft.com/office/drawing/2010/main">
                <a:solidFill>
                  <a:srgbClr val="FFFFFF"/>
                </a:solidFill>
              </a14:hiddenFill>
            </a:ext>
          </a:extLst>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822" y="5768743"/>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a:t>
            </a:r>
            <a:r>
              <a:rPr lang="en-US" sz="1000" baseline="0" dirty="0" smtClean="0">
                <a:solidFill>
                  <a:srgbClr val="787878"/>
                </a:solidFill>
                <a:latin typeface="+mn-lt"/>
                <a:cs typeface="Arial" pitchFamily="34" charset="0"/>
              </a:rPr>
              <a:t> </a:t>
            </a:r>
            <a:r>
              <a:rPr lang="en-US" sz="1000" dirty="0" smtClean="0">
                <a:solidFill>
                  <a:srgbClr val="787878"/>
                </a:solidFill>
                <a:latin typeface="+mn-lt"/>
                <a:cs typeface="Arial" pitchFamily="34" charset="0"/>
              </a:rPr>
              <a:t>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079057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5" b="-13"/>
          <a:stretch/>
        </p:blipFill>
        <p:spPr bwMode="auto">
          <a:xfrm>
            <a:off x="0" y="0"/>
            <a:ext cx="9143999" cy="59101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42485"/>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7702192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44" b="-30"/>
          <a:stretch/>
        </p:blipFill>
        <p:spPr bwMode="auto">
          <a:xfrm>
            <a:off x="0" y="0"/>
            <a:ext cx="9144000" cy="61041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442913"/>
            <a:ext cx="9144000" cy="5427767"/>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42693146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 b="21"/>
          <a:stretch/>
        </p:blipFill>
        <p:spPr bwMode="auto">
          <a:xfrm>
            <a:off x="0" y="0"/>
            <a:ext cx="9144000" cy="59155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500"/>
            <a:ext cx="9144000" cy="5427767"/>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41141613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014 Thank You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10"/>
          <a:stretch/>
        </p:blipFill>
        <p:spPr>
          <a:xfrm>
            <a:off x="0" y="0"/>
            <a:ext cx="9144000" cy="6858000"/>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5283"/>
            <a:ext cx="9144000" cy="5427767"/>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41141613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014 Thank You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5" b="-13"/>
          <a:stretch/>
        </p:blipFill>
        <p:spPr bwMode="auto">
          <a:xfrm>
            <a:off x="0" y="0"/>
            <a:ext cx="9143999" cy="59101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42485"/>
            <a:ext cx="9144000" cy="5427767"/>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41141613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1" r="-4" b="-1"/>
          <a:stretch/>
        </p:blipFill>
        <p:spPr bwMode="auto">
          <a:xfrm>
            <a:off x="0" y="1"/>
            <a:ext cx="9144000" cy="636458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81352997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77"/>
          <a:stretch/>
        </p:blipFill>
        <p:spPr bwMode="auto">
          <a:xfrm>
            <a:off x="0" y="1"/>
            <a:ext cx="9144000" cy="63079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01129"/>
            <a:ext cx="9144000" cy="5427767"/>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8135299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0345" t="18480" r="7880" b="19"/>
          <a:stretch/>
        </p:blipFill>
        <p:spPr bwMode="auto">
          <a:xfrm>
            <a:off x="786" y="0"/>
            <a:ext cx="9143214" cy="638783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rot="15464397">
            <a:off x="5294931" y="13784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81352997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014 Thank You Slide">
    <p:spTree>
      <p:nvGrpSpPr>
        <p:cNvPr id="1" name=""/>
        <p:cNvGrpSpPr/>
        <p:nvPr/>
      </p:nvGrpSpPr>
      <p:grpSpPr>
        <a:xfrm>
          <a:off x="0" y="0"/>
          <a:ext cx="0" cy="0"/>
          <a:chOff x="0" y="0"/>
          <a:chExt cx="0" cy="0"/>
        </a:xfrm>
      </p:grpSpPr>
      <p:pic>
        <p:nvPicPr>
          <p:cNvPr id="10"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a:stretch/>
        </p:blipFill>
        <p:spPr bwMode="auto">
          <a:xfrm>
            <a:off x="-831" y="0"/>
            <a:ext cx="9144831" cy="637264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41161143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55131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76758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10"/>
          <a:stretch/>
        </p:blipFill>
        <p:spPr>
          <a:xfrm>
            <a:off x="0" y="0"/>
            <a:ext cx="9144000" cy="68580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5283"/>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0913976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קשת מלאה 15"/>
          <p:cNvSpPr/>
          <p:nvPr userDrawn="1"/>
        </p:nvSpPr>
        <p:spPr>
          <a:xfrm rot="5400000">
            <a:off x="-90546" y="1654218"/>
            <a:ext cx="3807005" cy="2855255"/>
          </a:xfrm>
          <a:prstGeom prst="blockArc">
            <a:avLst>
              <a:gd name="adj1" fmla="val 10800000"/>
              <a:gd name="adj2" fmla="val 95653"/>
              <a:gd name="adj3" fmla="val 253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mn-lt"/>
            </a:endParaRPr>
          </a:p>
        </p:txBody>
      </p:sp>
      <p:sp>
        <p:nvSpPr>
          <p:cNvPr id="6" name="מציין מיקום טקסט 17"/>
          <p:cNvSpPr>
            <a:spLocks noGrp="1"/>
          </p:cNvSpPr>
          <p:nvPr>
            <p:ph type="body" sz="quarter" idx="13" hasCustomPrompt="1"/>
          </p:nvPr>
        </p:nvSpPr>
        <p:spPr>
          <a:xfrm>
            <a:off x="3478494" y="836718"/>
            <a:ext cx="5172983" cy="4901937"/>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7"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6739" y="1368863"/>
            <a:ext cx="2568096" cy="3425952"/>
          </a:xfrm>
          <a:prstGeom prst="flowChartConnector">
            <a:avLst/>
          </a:prstGeom>
        </p:spPr>
      </p:pic>
    </p:spTree>
    <p:extLst>
      <p:ext uri="{BB962C8B-B14F-4D97-AF65-F5344CB8AC3E}">
        <p14:creationId xmlns:p14="http://schemas.microsoft.com/office/powerpoint/2010/main" val="2654318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4248739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669948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2193934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2033680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1859522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5" name="קשת מלאה 15"/>
          <p:cNvSpPr/>
          <p:nvPr userDrawn="1"/>
        </p:nvSpPr>
        <p:spPr>
          <a:xfrm rot="5400000">
            <a:off x="-90546" y="1654218"/>
            <a:ext cx="3807005" cy="2855255"/>
          </a:xfrm>
          <a:prstGeom prst="blockArc">
            <a:avLst>
              <a:gd name="adj1" fmla="val 10800000"/>
              <a:gd name="adj2" fmla="val 95653"/>
              <a:gd name="adj3" fmla="val 253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mn-lt"/>
            </a:endParaRPr>
          </a:p>
        </p:txBody>
      </p:sp>
      <p:sp>
        <p:nvSpPr>
          <p:cNvPr id="6" name="מציין מיקום טקסט 17"/>
          <p:cNvSpPr>
            <a:spLocks noGrp="1"/>
          </p:cNvSpPr>
          <p:nvPr>
            <p:ph type="body" sz="quarter" idx="13" hasCustomPrompt="1"/>
          </p:nvPr>
        </p:nvSpPr>
        <p:spPr>
          <a:xfrm>
            <a:off x="3478494" y="836718"/>
            <a:ext cx="5172983" cy="4901937"/>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7"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6739" y="1368863"/>
            <a:ext cx="2568096" cy="3425952"/>
          </a:xfrm>
          <a:prstGeom prst="flowChartConnector">
            <a:avLst/>
          </a:prstGeom>
        </p:spPr>
      </p:pic>
    </p:spTree>
    <p:extLst>
      <p:ext uri="{BB962C8B-B14F-4D97-AF65-F5344CB8AC3E}">
        <p14:creationId xmlns:p14="http://schemas.microsoft.com/office/powerpoint/2010/main" val="1505861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3972312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200715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171302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1" r="-4" b="-1"/>
          <a:stretch/>
        </p:blipFill>
        <p:spPr bwMode="auto">
          <a:xfrm>
            <a:off x="0" y="1"/>
            <a:ext cx="9144000" cy="636458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77021929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26386420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3707323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21515453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2340900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11045465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12341718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26177829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13493859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30265549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2888723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0" b="-5503"/>
          <a:stretch/>
        </p:blipFill>
        <p:spPr bwMode="auto">
          <a:xfrm>
            <a:off x="0" y="0"/>
            <a:ext cx="9144000" cy="61041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442913"/>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8253182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3258050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1034388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962000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4" name="מלבן 9"/>
          <p:cNvSpPr/>
          <p:nvPr userDrawn="1"/>
        </p:nvSpPr>
        <p:spPr>
          <a:xfrm>
            <a:off x="-8947" y="14400"/>
            <a:ext cx="9152947" cy="876003"/>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800"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2" y="243365"/>
            <a:ext cx="318799"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 name="מלבן 11"/>
          <p:cNvSpPr/>
          <p:nvPr userDrawn="1"/>
        </p:nvSpPr>
        <p:spPr>
          <a:xfrm>
            <a:off x="-4475" y="876003"/>
            <a:ext cx="9148475" cy="144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7" name="Title 1"/>
          <p:cNvSpPr>
            <a:spLocks noGrp="1"/>
          </p:cNvSpPr>
          <p:nvPr>
            <p:ph type="title"/>
          </p:nvPr>
        </p:nvSpPr>
        <p:spPr>
          <a:xfrm>
            <a:off x="457200" y="68627"/>
            <a:ext cx="8291264" cy="768085"/>
          </a:xfrm>
        </p:spPr>
        <p:txBody>
          <a:bodyPr/>
          <a:lstStyle/>
          <a:p>
            <a:r>
              <a:rPr lang="en-US"/>
              <a:t>Click to edit Master title style</a:t>
            </a:r>
          </a:p>
        </p:txBody>
      </p:sp>
      <p:sp>
        <p:nvSpPr>
          <p:cNvPr id="9" name="Slide Number Placeholder 5"/>
          <p:cNvSpPr>
            <a:spLocks noGrp="1"/>
          </p:cNvSpPr>
          <p:nvPr>
            <p:ph type="sldNum" sz="quarter" idx="4"/>
          </p:nvPr>
        </p:nvSpPr>
        <p:spPr>
          <a:xfrm>
            <a:off x="4302220" y="6452893"/>
            <a:ext cx="539567" cy="486833"/>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6" y="1003479"/>
            <a:ext cx="8228585" cy="5305847"/>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30514383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10"/>
          <a:stretch/>
        </p:blipFill>
        <p:spPr>
          <a:xfrm>
            <a:off x="0" y="0"/>
            <a:ext cx="9144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5283"/>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4585" y="5904767"/>
            <a:ext cx="1606122" cy="668633"/>
          </a:xfrm>
          <a:prstGeom prst="rect">
            <a:avLst/>
          </a:prstGeom>
        </p:spPr>
      </p:pic>
    </p:spTree>
    <p:extLst>
      <p:ext uri="{BB962C8B-B14F-4D97-AF65-F5344CB8AC3E}">
        <p14:creationId xmlns:p14="http://schemas.microsoft.com/office/powerpoint/2010/main" val="89293674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itle Slide 2">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 b="21"/>
          <a:stretch/>
        </p:blipFill>
        <p:spPr bwMode="auto">
          <a:xfrm>
            <a:off x="0" y="0"/>
            <a:ext cx="9144000" cy="59155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500"/>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4585" y="5904767"/>
            <a:ext cx="1606122" cy="668633"/>
          </a:xfrm>
          <a:prstGeom prst="rect">
            <a:avLst/>
          </a:prstGeom>
        </p:spPr>
      </p:pic>
    </p:spTree>
    <p:extLst>
      <p:ext uri="{BB962C8B-B14F-4D97-AF65-F5344CB8AC3E}">
        <p14:creationId xmlns:p14="http://schemas.microsoft.com/office/powerpoint/2010/main" val="108197710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1951158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Tree>
    <p:extLst>
      <p:ext uri="{BB962C8B-B14F-4D97-AF65-F5344CB8AC3E}">
        <p14:creationId xmlns:p14="http://schemas.microsoft.com/office/powerpoint/2010/main" val="197654511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77"/>
          <a:stretch/>
        </p:blipFill>
        <p:spPr bwMode="auto">
          <a:xfrm>
            <a:off x="0" y="1"/>
            <a:ext cx="9144000" cy="63079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01129"/>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77021929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60982855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ection Divider 1">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 b="7"/>
          <a:stretch/>
        </p:blipFill>
        <p:spPr bwMode="auto">
          <a:xfrm>
            <a:off x="0" y="0"/>
            <a:ext cx="9144000" cy="6692900"/>
          </a:xfrm>
          <a:prstGeom prst="rect">
            <a:avLst/>
          </a:prstGeom>
          <a:noFill/>
          <a:extLst>
            <a:ext uri="{909E8E84-426E-40DD-AFC4-6F175D3DCCD1}">
              <a14:hiddenFill xmlns:a14="http://schemas.microsoft.com/office/drawing/2010/main">
                <a:solidFill>
                  <a:srgbClr val="FFFFFF"/>
                </a:solidFill>
              </a14:hiddenFill>
            </a:ext>
          </a:extLst>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2"/>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a:t>
            </a:r>
            <a:r>
              <a:rPr lang="en-US" sz="1000" baseline="0" dirty="0" smtClean="0">
                <a:solidFill>
                  <a:srgbClr val="787878"/>
                </a:solidFill>
                <a:latin typeface="+mn-lt"/>
                <a:cs typeface="Arial" pitchFamily="34" charset="0"/>
              </a:rPr>
              <a:t> </a:t>
            </a:r>
            <a:r>
              <a:rPr lang="en-US" sz="1000" dirty="0" smtClean="0">
                <a:solidFill>
                  <a:srgbClr val="787878"/>
                </a:solidFill>
                <a:latin typeface="+mn-lt"/>
                <a:cs typeface="Arial" pitchFamily="34" charset="0"/>
              </a:rPr>
              <a:t>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701383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ection Divider 1">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676" t="3890" r="3139" b="-13"/>
          <a:stretch/>
        </p:blipFill>
        <p:spPr bwMode="auto">
          <a:xfrm>
            <a:off x="786" y="0"/>
            <a:ext cx="9143213" cy="6579735"/>
          </a:xfrm>
          <a:prstGeom prst="rect">
            <a:avLst/>
          </a:prstGeom>
          <a:noFill/>
          <a:extLst>
            <a:ext uri="{909E8E84-426E-40DD-AFC4-6F175D3DCCD1}">
              <a14:hiddenFill xmlns:a14="http://schemas.microsoft.com/office/drawing/2010/main">
                <a:solidFill>
                  <a:srgbClr val="FFFFFF"/>
                </a:solidFill>
              </a14:hiddenFill>
            </a:ext>
          </a:extLst>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2"/>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a:t>
            </a:r>
            <a:r>
              <a:rPr lang="en-US" sz="1000" baseline="0" dirty="0" smtClean="0">
                <a:solidFill>
                  <a:srgbClr val="787878"/>
                </a:solidFill>
                <a:latin typeface="+mn-lt"/>
                <a:cs typeface="Arial" pitchFamily="34" charset="0"/>
              </a:rPr>
              <a:t> </a:t>
            </a:r>
            <a:r>
              <a:rPr lang="en-US" sz="1000" dirty="0" smtClean="0">
                <a:solidFill>
                  <a:srgbClr val="787878"/>
                </a:solidFill>
                <a:latin typeface="+mn-lt"/>
                <a:cs typeface="Arial" pitchFamily="34" charset="0"/>
              </a:rPr>
              <a:t>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738307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 b="21"/>
          <a:stretch/>
        </p:blipFill>
        <p:spPr bwMode="auto">
          <a:xfrm>
            <a:off x="0" y="0"/>
            <a:ext cx="9144000" cy="59155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500"/>
            <a:ext cx="9144000" cy="5427767"/>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85100027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10"/>
          <a:stretch/>
        </p:blipFill>
        <p:spPr>
          <a:xfrm>
            <a:off x="0" y="0"/>
            <a:ext cx="914400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5283"/>
            <a:ext cx="9144000" cy="5427767"/>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21926771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1" r="-4" b="-1"/>
          <a:stretch/>
        </p:blipFill>
        <p:spPr bwMode="auto">
          <a:xfrm>
            <a:off x="0" y="1"/>
            <a:ext cx="9144000" cy="636458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2611" y="5914215"/>
            <a:ext cx="1606122" cy="668633"/>
          </a:xfrm>
          <a:prstGeom prst="rect">
            <a:avLst/>
          </a:prstGeom>
        </p:spPr>
      </p:pic>
    </p:spTree>
    <p:extLst>
      <p:ext uri="{BB962C8B-B14F-4D97-AF65-F5344CB8AC3E}">
        <p14:creationId xmlns:p14="http://schemas.microsoft.com/office/powerpoint/2010/main" val="38947058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 b="21"/>
          <a:stretch/>
        </p:blipFill>
        <p:spPr bwMode="auto">
          <a:xfrm>
            <a:off x="0" y="0"/>
            <a:ext cx="9144000" cy="59155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500"/>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2611" y="5914215"/>
            <a:ext cx="1606122" cy="668633"/>
          </a:xfrm>
          <a:prstGeom prst="rect">
            <a:avLst/>
          </a:prstGeom>
        </p:spPr>
      </p:pic>
    </p:spTree>
    <p:extLst>
      <p:ext uri="{BB962C8B-B14F-4D97-AF65-F5344CB8AC3E}">
        <p14:creationId xmlns:p14="http://schemas.microsoft.com/office/powerpoint/2010/main" val="187847938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10"/>
          <a:stretch/>
        </p:blipFill>
        <p:spPr>
          <a:xfrm>
            <a:off x="0" y="0"/>
            <a:ext cx="9144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5283"/>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2611" y="5914215"/>
            <a:ext cx="1606122" cy="668633"/>
          </a:xfrm>
          <a:prstGeom prst="rect">
            <a:avLst/>
          </a:prstGeom>
        </p:spPr>
      </p:pic>
    </p:spTree>
    <p:extLst>
      <p:ext uri="{BB962C8B-B14F-4D97-AF65-F5344CB8AC3E}">
        <p14:creationId xmlns:p14="http://schemas.microsoft.com/office/powerpoint/2010/main" val="187847938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10"/>
          <a:stretch/>
        </p:blipFill>
        <p:spPr>
          <a:xfrm>
            <a:off x="0" y="0"/>
            <a:ext cx="9144000" cy="6858000"/>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5283"/>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77021929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3732293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80251313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947" t="-1" r="2229" b="-1"/>
          <a:stretch/>
        </p:blipFill>
        <p:spPr bwMode="auto">
          <a:xfrm>
            <a:off x="0" y="-1"/>
            <a:ext cx="9143999" cy="6579735"/>
          </a:xfrm>
          <a:prstGeom prst="rect">
            <a:avLst/>
          </a:prstGeom>
          <a:noFill/>
          <a:extLst>
            <a:ext uri="{909E8E84-426E-40DD-AFC4-6F175D3DCCD1}">
              <a14:hiddenFill xmlns:a14="http://schemas.microsoft.com/office/drawing/2010/main">
                <a:solidFill>
                  <a:srgbClr val="FFFFFF"/>
                </a:solidFill>
              </a14:hiddenFill>
            </a:ext>
          </a:extLst>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3"/>
            <a:ext cx="1606122" cy="668633"/>
          </a:xfrm>
          <a:prstGeom prst="rect">
            <a:avLst/>
          </a:prstGeom>
        </p:spPr>
      </p:pic>
      <p:sp>
        <p:nvSpPr>
          <p:cNvPr id="12"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a:t>
            </a:r>
            <a:r>
              <a:rPr lang="en-US" sz="1000" baseline="0" dirty="0" smtClean="0">
                <a:solidFill>
                  <a:srgbClr val="787878"/>
                </a:solidFill>
                <a:latin typeface="+mn-lt"/>
                <a:cs typeface="Arial" pitchFamily="34" charset="0"/>
              </a:rPr>
              <a:t> </a:t>
            </a:r>
            <a:r>
              <a:rPr lang="en-US" sz="1000" dirty="0" smtClean="0">
                <a:solidFill>
                  <a:srgbClr val="787878"/>
                </a:solidFill>
                <a:latin typeface="+mn-lt"/>
                <a:cs typeface="Arial" pitchFamily="34" charset="0"/>
              </a:rPr>
              <a:t>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r="-22" b="2"/>
          <a:stretch/>
        </p:blipFill>
        <p:spPr>
          <a:xfrm>
            <a:off x="0" y="-2"/>
            <a:ext cx="9143999" cy="6579737"/>
          </a:xfrm>
          <a:prstGeom prst="rect">
            <a:avLst/>
          </a:prstGeom>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3"/>
            <a:ext cx="1606122" cy="668633"/>
          </a:xfrm>
          <a:prstGeom prst="rect">
            <a:avLst/>
          </a:prstGeom>
        </p:spPr>
      </p:pic>
      <p:sp>
        <p:nvSpPr>
          <p:cNvPr id="12"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a:t>
            </a:r>
            <a:r>
              <a:rPr lang="en-US" sz="1000" baseline="0" dirty="0" smtClean="0">
                <a:solidFill>
                  <a:srgbClr val="787878"/>
                </a:solidFill>
                <a:latin typeface="+mn-lt"/>
                <a:cs typeface="Arial" pitchFamily="34" charset="0"/>
              </a:rPr>
              <a:t> </a:t>
            </a:r>
            <a:r>
              <a:rPr lang="en-US" sz="1000" dirty="0" smtClean="0">
                <a:solidFill>
                  <a:srgbClr val="787878"/>
                </a:solidFill>
                <a:latin typeface="+mn-lt"/>
                <a:cs typeface="Arial" pitchFamily="34" charset="0"/>
              </a:rPr>
              <a:t>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452377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Section Divider 1">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1295" t="8340" r="11295" b="-30"/>
          <a:stretch/>
        </p:blipFill>
        <p:spPr bwMode="auto">
          <a:xfrm>
            <a:off x="-7980" y="1"/>
            <a:ext cx="9144000" cy="6870680"/>
          </a:xfrm>
          <a:prstGeom prst="rect">
            <a:avLst/>
          </a:prstGeom>
          <a:noFill/>
          <a:extLst>
            <a:ext uri="{909E8E84-426E-40DD-AFC4-6F175D3DCCD1}">
              <a14:hiddenFill xmlns:a14="http://schemas.microsoft.com/office/drawing/2010/main">
                <a:solidFill>
                  <a:srgbClr val="FFFFFF"/>
                </a:solidFill>
              </a14:hiddenFill>
            </a:ext>
          </a:extLst>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3"/>
            <a:ext cx="1606122" cy="668633"/>
          </a:xfrm>
          <a:prstGeom prst="rect">
            <a:avLst/>
          </a:prstGeom>
        </p:spPr>
      </p:pic>
      <p:sp>
        <p:nvSpPr>
          <p:cNvPr id="12"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a:t>
            </a:r>
            <a:r>
              <a:rPr lang="en-US" sz="1000" baseline="0" dirty="0" smtClean="0">
                <a:solidFill>
                  <a:srgbClr val="787878"/>
                </a:solidFill>
                <a:latin typeface="+mn-lt"/>
                <a:cs typeface="Arial" pitchFamily="34" charset="0"/>
              </a:rPr>
              <a:t> </a:t>
            </a:r>
            <a:r>
              <a:rPr lang="en-US" sz="1000" dirty="0" smtClean="0">
                <a:solidFill>
                  <a:srgbClr val="787878"/>
                </a:solidFill>
                <a:latin typeface="+mn-lt"/>
                <a:cs typeface="Arial" pitchFamily="34" charset="0"/>
              </a:rPr>
              <a:t>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452377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77"/>
          <a:stretch/>
        </p:blipFill>
        <p:spPr bwMode="auto">
          <a:xfrm>
            <a:off x="0" y="1"/>
            <a:ext cx="9144000" cy="63079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01129"/>
            <a:ext cx="9144000" cy="5427767"/>
          </a:xfrm>
          <a:prstGeom prst="rect">
            <a:avLst/>
          </a:prstGeom>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63477684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Thank You Slide 2">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333" b="183"/>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8449279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3548"/>
          <a:stretch/>
        </p:blipFill>
        <p:spPr bwMode="auto">
          <a:xfrm>
            <a:off x="786" y="0"/>
            <a:ext cx="9143214" cy="638783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5247973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77"/>
          <a:stretch/>
        </p:blipFill>
        <p:spPr bwMode="auto">
          <a:xfrm>
            <a:off x="0" y="1"/>
            <a:ext cx="9144000" cy="63079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01129"/>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30287"/>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2410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36898"/>
            <a:ext cx="1606122" cy="668633"/>
          </a:xfrm>
          <a:prstGeom prst="rect">
            <a:avLst/>
          </a:prstGeom>
        </p:spPr>
      </p:pic>
    </p:spTree>
    <p:extLst>
      <p:ext uri="{BB962C8B-B14F-4D97-AF65-F5344CB8AC3E}">
        <p14:creationId xmlns:p14="http://schemas.microsoft.com/office/powerpoint/2010/main" val="316305287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6"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a:stretch/>
        </p:blipFill>
        <p:spPr bwMode="auto">
          <a:xfrm>
            <a:off x="-831" y="0"/>
            <a:ext cx="9144831" cy="637264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36898"/>
            <a:ext cx="1606122" cy="668633"/>
          </a:xfrm>
          <a:prstGeom prst="rect">
            <a:avLst/>
          </a:prstGeom>
        </p:spPr>
      </p:pic>
      <p:sp>
        <p:nvSpPr>
          <p:cNvPr id="11" name="מלבן 9"/>
          <p:cNvSpPr/>
          <p:nvPr userDrawn="1"/>
        </p:nvSpPr>
        <p:spPr>
          <a:xfrm>
            <a:off x="347240" y="4152976"/>
            <a:ext cx="6700105" cy="1762559"/>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35708" y="4330287"/>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14" name="Subtitle 2"/>
          <p:cNvSpPr>
            <a:spLocks noGrp="1"/>
          </p:cNvSpPr>
          <p:nvPr>
            <p:ph type="subTitle" idx="1" hasCustomPrompt="1"/>
          </p:nvPr>
        </p:nvSpPr>
        <p:spPr>
          <a:xfrm>
            <a:off x="535708" y="532410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spTree>
    <p:extLst>
      <p:ext uri="{BB962C8B-B14F-4D97-AF65-F5344CB8AC3E}">
        <p14:creationId xmlns:p14="http://schemas.microsoft.com/office/powerpoint/2010/main" val="28343585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040910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DA4326"/>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422906124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5906766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DA432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8045499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AGENDA</a:t>
            </a:r>
            <a:endParaRPr lang="en-US" dirty="0"/>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Tree>
    <p:extLst>
      <p:ext uri="{BB962C8B-B14F-4D97-AF65-F5344CB8AC3E}">
        <p14:creationId xmlns:p14="http://schemas.microsoft.com/office/powerpoint/2010/main" val="335106735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3" b="1"/>
          <a:stretch/>
        </p:blipFill>
        <p:spPr>
          <a:xfrm>
            <a:off x="0" y="-1"/>
            <a:ext cx="9144000" cy="6579735"/>
          </a:xfrm>
          <a:prstGeom prst="rect">
            <a:avLst/>
          </a:prstGeom>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1102"/>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a:t>
            </a:r>
            <a:r>
              <a:rPr lang="en-US" sz="1000" baseline="0" dirty="0" smtClean="0">
                <a:solidFill>
                  <a:srgbClr val="787878"/>
                </a:solidFill>
                <a:latin typeface="+mn-lt"/>
                <a:cs typeface="Arial" pitchFamily="34" charset="0"/>
              </a:rPr>
              <a:t> </a:t>
            </a:r>
            <a:r>
              <a:rPr lang="en-US" sz="1000" dirty="0" smtClean="0">
                <a:solidFill>
                  <a:srgbClr val="787878"/>
                </a:solidFill>
                <a:latin typeface="+mn-lt"/>
                <a:cs typeface="Arial" pitchFamily="34" charset="0"/>
              </a:rPr>
              <a:t>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590909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080" t="14664" r="17072" b="1"/>
          <a:stretch/>
        </p:blipFill>
        <p:spPr>
          <a:xfrm>
            <a:off x="0" y="0"/>
            <a:ext cx="9144000" cy="6858000"/>
          </a:xfrm>
          <a:prstGeom prst="rect">
            <a:avLst/>
          </a:prstGeom>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1102"/>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a:t>
            </a:r>
            <a:r>
              <a:rPr lang="en-US" sz="1000" baseline="0" dirty="0" smtClean="0">
                <a:solidFill>
                  <a:srgbClr val="787878"/>
                </a:solidFill>
                <a:latin typeface="+mn-lt"/>
                <a:cs typeface="Arial" pitchFamily="34" charset="0"/>
              </a:rPr>
              <a:t> </a:t>
            </a:r>
            <a:r>
              <a:rPr lang="en-US" sz="1000" dirty="0" smtClean="0">
                <a:solidFill>
                  <a:srgbClr val="787878"/>
                </a:solidFill>
                <a:latin typeface="+mn-lt"/>
                <a:cs typeface="Arial" pitchFamily="34" charset="0"/>
              </a:rPr>
              <a:t>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590909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a:stretch/>
        </p:blipFill>
        <p:spPr bwMode="auto">
          <a:xfrm>
            <a:off x="-831" y="0"/>
            <a:ext cx="9144831" cy="637264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3759748"/>
            <a:ext cx="9144000" cy="1750037"/>
          </a:xfrm>
          <a:prstGeom prst="rect">
            <a:avLst/>
          </a:prstGeom>
          <a:solidFill>
            <a:srgbClr val="DA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700446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3"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a:stretch/>
        </p:blipFill>
        <p:spPr bwMode="auto">
          <a:xfrm>
            <a:off x="-831" y="0"/>
            <a:ext cx="9144831" cy="637264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52479738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77"/>
          <a:stretch/>
        </p:blipFill>
        <p:spPr bwMode="auto">
          <a:xfrm>
            <a:off x="0" y="1"/>
            <a:ext cx="9144000" cy="63079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01129"/>
            <a:ext cx="9144000" cy="5427767"/>
          </a:xfrm>
          <a:prstGeom prst="rect">
            <a:avLst/>
          </a:prstGeom>
        </p:spPr>
      </p:pic>
      <p:sp>
        <p:nvSpPr>
          <p:cNvPr id="12" name="מלבן 14"/>
          <p:cNvSpPr/>
          <p:nvPr userDrawn="1"/>
        </p:nvSpPr>
        <p:spPr>
          <a:xfrm>
            <a:off x="0" y="3759748"/>
            <a:ext cx="9144000" cy="1750037"/>
          </a:xfrm>
          <a:prstGeom prst="rect">
            <a:avLst/>
          </a:prstGeom>
          <a:solidFill>
            <a:srgbClr val="DA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403238945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263" t="7165" b="25"/>
          <a:stretch/>
        </p:blipFill>
        <p:spPr bwMode="auto">
          <a:xfrm>
            <a:off x="786" y="0"/>
            <a:ext cx="9143214" cy="638783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a:xfrm rot="15464397">
            <a:off x="5122213" y="1449555"/>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3759748"/>
            <a:ext cx="9144000" cy="1750037"/>
          </a:xfrm>
          <a:prstGeom prst="rect">
            <a:avLst/>
          </a:prstGeom>
          <a:solidFill>
            <a:srgbClr val="DA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700446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2.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1.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3.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4.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55"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72" r:id="rId3"/>
    <p:sldLayoutId id="2147483963" r:id="rId4"/>
    <p:sldLayoutId id="2147483718" r:id="rId5"/>
    <p:sldLayoutId id="2147483964" r:id="rId6"/>
    <p:sldLayoutId id="2147483965" r:id="rId7"/>
    <p:sldLayoutId id="2147483967" r:id="rId8"/>
    <p:sldLayoutId id="2147483968" r:id="rId9"/>
    <p:sldLayoutId id="2147483720" r:id="rId10"/>
    <p:sldLayoutId id="2147483869" r:id="rId11"/>
    <p:sldLayoutId id="2147483728" r:id="rId12"/>
    <p:sldLayoutId id="2147483730" r:id="rId13"/>
    <p:sldLayoutId id="2147483876" r:id="rId14"/>
    <p:sldLayoutId id="2147483820" r:id="rId15"/>
    <p:sldLayoutId id="2147483925" r:id="rId16"/>
    <p:sldLayoutId id="2147483969" r:id="rId17"/>
    <p:sldLayoutId id="2147483971" r:id="rId18"/>
    <p:sldLayoutId id="2147483980" r:id="rId19"/>
    <p:sldLayoutId id="2147483924" r:id="rId20"/>
    <p:sldLayoutId id="2147483973" r:id="rId21"/>
    <p:sldLayoutId id="2147483974" r:id="rId22"/>
    <p:sldLayoutId id="2147483975" r:id="rId23"/>
    <p:sldLayoutId id="2147483976" r:id="rId24"/>
    <p:sldLayoutId id="2147483977" r:id="rId25"/>
    <p:sldLayoutId id="2147483978" r:id="rId26"/>
    <p:sldLayoutId id="2147483979" r:id="rId27"/>
    <p:sldLayoutId id="2147483966" r:id="rId28"/>
    <p:sldLayoutId id="2147483999" r:id="rId29"/>
    <p:sldLayoutId id="2147484000" r:id="rId30"/>
    <p:sldLayoutId id="2147484001" r:id="rId31"/>
    <p:sldLayoutId id="2147484002" r:id="rId32"/>
    <p:sldLayoutId id="2147484003" r:id="rId33"/>
    <p:sldLayoutId id="2147484004" r:id="rId34"/>
    <p:sldLayoutId id="2147484005" r:id="rId35"/>
    <p:sldLayoutId id="2147484006" r:id="rId36"/>
    <p:sldLayoutId id="2147484007" r:id="rId37"/>
    <p:sldLayoutId id="2147484008" r:id="rId38"/>
    <p:sldLayoutId id="2147484009" r:id="rId39"/>
    <p:sldLayoutId id="2147484010" r:id="rId40"/>
    <p:sldLayoutId id="2147484011" r:id="rId41"/>
    <p:sldLayoutId id="2147484012" r:id="rId42"/>
    <p:sldLayoutId id="2147484013" r:id="rId43"/>
    <p:sldLayoutId id="2147484014" r:id="rId44"/>
    <p:sldLayoutId id="2147484015" r:id="rId45"/>
    <p:sldLayoutId id="2147484016" r:id="rId46"/>
    <p:sldLayoutId id="2147484017" r:id="rId47"/>
    <p:sldLayoutId id="2147484018" r:id="rId48"/>
    <p:sldLayoutId id="2147484019" r:id="rId49"/>
    <p:sldLayoutId id="2147484020" r:id="rId50"/>
    <p:sldLayoutId id="2147484021" r:id="rId51"/>
    <p:sldLayoutId id="2147484022" r:id="rId52"/>
    <p:sldLayoutId id="2147484025" r:id="rId5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a:t>
            </a:r>
            <a:r>
              <a:rPr lang="en-US" sz="1000" baseline="0" dirty="0" smtClean="0">
                <a:solidFill>
                  <a:srgbClr val="787878"/>
                </a:solidFill>
                <a:latin typeface="+mn-lt"/>
                <a:cs typeface="Arial" pitchFamily="34" charset="0"/>
              </a:rPr>
              <a:t> </a:t>
            </a:r>
            <a:r>
              <a:rPr lang="en-US" sz="1000" dirty="0" smtClean="0">
                <a:solidFill>
                  <a:srgbClr val="787878"/>
                </a:solidFill>
                <a:latin typeface="+mn-lt"/>
                <a:cs typeface="Arial" pitchFamily="34" charset="0"/>
              </a:rPr>
              <a:t>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791" r:id="rId3"/>
    <p:sldLayoutId id="2147483870" r:id="rId4"/>
    <p:sldLayoutId id="2147483793" r:id="rId5"/>
    <p:sldLayoutId id="2147483795" r:id="rId6"/>
    <p:sldLayoutId id="2147483836" r:id="rId7"/>
    <p:sldLayoutId id="2147483903" r:id="rId8"/>
    <p:sldLayoutId id="2147483985" r:id="rId9"/>
    <p:sldLayoutId id="2147483986" r:id="rId10"/>
    <p:sldLayoutId id="2147483888" r:id="rId11"/>
    <p:sldLayoutId id="2147483984"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a:t>
            </a:r>
            <a:r>
              <a:rPr lang="en-US" sz="1000" baseline="0" dirty="0" smtClean="0">
                <a:solidFill>
                  <a:srgbClr val="787878"/>
                </a:solidFill>
                <a:latin typeface="+mn-lt"/>
                <a:cs typeface="Arial" pitchFamily="34" charset="0"/>
              </a:rPr>
              <a:t> </a:t>
            </a:r>
            <a:r>
              <a:rPr lang="en-US" sz="1000" dirty="0" smtClean="0">
                <a:solidFill>
                  <a:srgbClr val="787878"/>
                </a:solidFill>
                <a:latin typeface="+mn-lt"/>
                <a:cs typeface="Arial" pitchFamily="34" charset="0"/>
              </a:rPr>
              <a:t>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987" r:id="rId2"/>
    <p:sldLayoutId id="2147483988" r:id="rId3"/>
    <p:sldLayoutId id="2147483802" r:id="rId4"/>
    <p:sldLayoutId id="2147483811" r:id="rId5"/>
    <p:sldLayoutId id="2147483804" r:id="rId6"/>
    <p:sldLayoutId id="2147483806" r:id="rId7"/>
    <p:sldLayoutId id="2147483837" r:id="rId8"/>
    <p:sldLayoutId id="2147483904" r:id="rId9"/>
    <p:sldLayoutId id="2147483808" r:id="rId10"/>
    <p:sldLayoutId id="2147483989" r:id="rId11"/>
    <p:sldLayoutId id="2147483990" r:id="rId12"/>
    <p:sldLayoutId id="2147483894" r:id="rId13"/>
    <p:sldLayoutId id="2147483991"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2017</a:t>
            </a:r>
            <a:r>
              <a:rPr lang="en-US" sz="1000" baseline="0" dirty="0" smtClean="0">
                <a:solidFill>
                  <a:srgbClr val="787878"/>
                </a:solidFill>
                <a:latin typeface="+mn-lt"/>
                <a:cs typeface="Arial" pitchFamily="34" charset="0"/>
              </a:rPr>
              <a:t> </a:t>
            </a:r>
            <a:r>
              <a:rPr lang="en-US" sz="1000" dirty="0" smtClean="0">
                <a:solidFill>
                  <a:srgbClr val="787878"/>
                </a:solidFill>
                <a:latin typeface="+mn-lt"/>
                <a:cs typeface="Arial" pitchFamily="34" charset="0"/>
              </a:rPr>
              <a:t>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671823824"/>
      </p:ext>
    </p:extLst>
  </p:cSld>
  <p:clrMap bg1="lt1" tx1="dk1" bg2="lt2" tx2="dk2" accent1="accent1" accent2="accent2" accent3="accent3" accent4="accent4" accent5="accent5" accent6="accent6" hlink="hlink" folHlink="folHlink"/>
  <p:sldLayoutIdLst>
    <p:sldLayoutId id="2147483952" r:id="rId1"/>
    <p:sldLayoutId id="2147483994" r:id="rId2"/>
    <p:sldLayoutId id="2147483953" r:id="rId3"/>
    <p:sldLayoutId id="2147483954" r:id="rId4"/>
    <p:sldLayoutId id="2147483956" r:id="rId5"/>
    <p:sldLayoutId id="2147483957" r:id="rId6"/>
    <p:sldLayoutId id="2147483958" r:id="rId7"/>
    <p:sldLayoutId id="2147483997" r:id="rId8"/>
    <p:sldLayoutId id="2147483998" r:id="rId9"/>
    <p:sldLayoutId id="2147483995" r:id="rId10"/>
    <p:sldLayoutId id="2147483960" r:id="rId11"/>
    <p:sldLayoutId id="2147483996"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hyperlink" Target="https://na01.alma.exlibrisgroup.com/mng/login?institute=TR_INTEGRATION_INST&amp;auth=local" TargetMode="External"/><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lnSpcReduction="10000"/>
          </a:bodyPr>
          <a:lstStyle/>
          <a:p>
            <a:r>
              <a:rPr lang="en-US" dirty="0" smtClean="0"/>
              <a:t>Megan Drake</a:t>
            </a:r>
          </a:p>
          <a:p>
            <a:r>
              <a:rPr lang="en-US" dirty="0" smtClean="0"/>
              <a:t>Senior Implementation Consultant</a:t>
            </a:r>
            <a:endParaRPr lang="en-US" dirty="0"/>
          </a:p>
        </p:txBody>
      </p:sp>
      <p:sp>
        <p:nvSpPr>
          <p:cNvPr id="5" name="Title 4"/>
          <p:cNvSpPr>
            <a:spLocks noGrp="1"/>
          </p:cNvSpPr>
          <p:nvPr>
            <p:ph type="ctrTitle"/>
          </p:nvPr>
        </p:nvSpPr>
        <p:spPr/>
        <p:txBody>
          <a:bodyPr/>
          <a:lstStyle/>
          <a:p>
            <a:r>
              <a:rPr lang="en-US" dirty="0" smtClean="0"/>
              <a:t>Introduction to Alma Analytics</a:t>
            </a:r>
            <a:endParaRPr lang="en-US" dirty="0"/>
          </a:p>
        </p:txBody>
      </p:sp>
      <p:sp>
        <p:nvSpPr>
          <p:cNvPr id="6" name="Subtitle 5"/>
          <p:cNvSpPr>
            <a:spLocks noGrp="1"/>
          </p:cNvSpPr>
          <p:nvPr>
            <p:ph type="subTitle" idx="1"/>
          </p:nvPr>
        </p:nvSpPr>
        <p:spPr/>
        <p:txBody>
          <a:bodyPr/>
          <a:lstStyle/>
          <a:p>
            <a:r>
              <a:rPr lang="en-US" dirty="0" smtClean="0"/>
              <a:t>ULMS Summer Meeting 2018</a:t>
            </a:r>
            <a:endParaRPr lang="en-US" dirty="0"/>
          </a:p>
        </p:txBody>
      </p:sp>
    </p:spTree>
    <p:extLst>
      <p:ext uri="{BB962C8B-B14F-4D97-AF65-F5344CB8AC3E}">
        <p14:creationId xmlns:p14="http://schemas.microsoft.com/office/powerpoint/2010/main" val="2192846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Hands-on: Out-of-the-Box Reports </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10</a:t>
            </a:fld>
            <a:endParaRPr lang="en-US" dirty="0"/>
          </a:p>
        </p:txBody>
      </p:sp>
      <p:sp>
        <p:nvSpPr>
          <p:cNvPr id="7" name="TextBox 6"/>
          <p:cNvSpPr txBox="1"/>
          <p:nvPr/>
        </p:nvSpPr>
        <p:spPr>
          <a:xfrm>
            <a:off x="3564655" y="1890018"/>
            <a:ext cx="5327829" cy="3139321"/>
          </a:xfrm>
          <a:prstGeom prst="rect">
            <a:avLst/>
          </a:prstGeom>
          <a:noFill/>
        </p:spPr>
        <p:txBody>
          <a:bodyPr wrap="square" rtlCol="0">
            <a:spAutoFit/>
          </a:bodyPr>
          <a:lstStyle/>
          <a:p>
            <a:r>
              <a:rPr lang="en-US" sz="2200" dirty="0"/>
              <a:t>Fulfillment – Count of Items Loaned by Patron Group</a:t>
            </a:r>
          </a:p>
          <a:p>
            <a:endParaRPr lang="en-US" sz="2200" dirty="0"/>
          </a:p>
          <a:p>
            <a:r>
              <a:rPr lang="en-US" sz="2200" dirty="0"/>
              <a:t>Acquisitions – Expenditure per Classifications</a:t>
            </a:r>
          </a:p>
          <a:p>
            <a:endParaRPr lang="en-US" sz="2200" dirty="0"/>
          </a:p>
          <a:p>
            <a:r>
              <a:rPr lang="en-US" sz="2200" dirty="0"/>
              <a:t>Inventory – Physical Inventory Count</a:t>
            </a:r>
          </a:p>
          <a:p>
            <a:endParaRPr lang="en-US" sz="2200" dirty="0"/>
          </a:p>
          <a:p>
            <a:r>
              <a:rPr lang="en-US" sz="2200" dirty="0"/>
              <a:t>E-Inventory - Electronic Inventory Count</a:t>
            </a:r>
          </a:p>
          <a:p>
            <a:endParaRPr lang="en-US" sz="2200" dirty="0"/>
          </a:p>
        </p:txBody>
      </p:sp>
      <p:pic>
        <p:nvPicPr>
          <p:cNvPr id="3074" name="Picture 2" descr="Image result for cats in box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15"/>
          <a:stretch/>
        </p:blipFill>
        <p:spPr bwMode="auto">
          <a:xfrm>
            <a:off x="179513" y="2092608"/>
            <a:ext cx="3207500" cy="273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453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a:xfrm>
            <a:off x="436206" y="187104"/>
            <a:ext cx="8291264" cy="576064"/>
          </a:xfrm>
        </p:spPr>
        <p:txBody>
          <a:bodyPr>
            <a:normAutofit/>
          </a:bodyPr>
          <a:lstStyle/>
          <a:p>
            <a:r>
              <a:rPr lang="en-US" dirty="0"/>
              <a:t>Hands-On: Fulfillment – Count of Items Loaned by Patron Group</a:t>
            </a:r>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11</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a:xfrm>
            <a:off x="467546" y="1249680"/>
            <a:ext cx="8228585" cy="5059646"/>
          </a:xfrm>
        </p:spPr>
        <p:txBody>
          <a:bodyPr/>
          <a:lstStyle/>
          <a:p>
            <a:pPr marL="0" indent="0">
              <a:buNone/>
            </a:pPr>
            <a:r>
              <a:rPr lang="en-US" dirty="0"/>
              <a:t>Shared &gt; Alma &gt; Fulfillment &gt; Reports &gt; Count of Items Loaned by Patron </a:t>
            </a:r>
            <a:r>
              <a:rPr lang="en-US" dirty="0" smtClean="0"/>
              <a:t>Group</a:t>
            </a:r>
          </a:p>
          <a:p>
            <a:pPr marL="0" indent="0">
              <a:buNone/>
            </a:pPr>
            <a:endParaRPr lang="en-US" dirty="0"/>
          </a:p>
          <a:p>
            <a:pPr marL="0" indent="0">
              <a:buNone/>
            </a:pPr>
            <a:r>
              <a:rPr lang="en-US" dirty="0" smtClean="0"/>
              <a:t>Re-ordering Columns</a:t>
            </a:r>
          </a:p>
          <a:p>
            <a:pPr lvl="1"/>
            <a:r>
              <a:rPr lang="en-US" dirty="0"/>
              <a:t>Hover over the Library Name column, place the cursor up to the “bubble” header where it becomes a </a:t>
            </a:r>
            <a:r>
              <a:rPr lang="en-US" dirty="0" smtClean="0"/>
              <a:t>        and </a:t>
            </a:r>
            <a:r>
              <a:rPr lang="en-US" dirty="0"/>
              <a:t>move the column to the left-most position</a:t>
            </a:r>
            <a:endParaRPr lang="en-US" dirty="0" smtClean="0"/>
          </a:p>
          <a:p>
            <a:pPr marL="0" indent="0">
              <a:buNone/>
            </a:pPr>
            <a:endParaRPr lang="en-US" dirty="0"/>
          </a:p>
          <a:p>
            <a:pPr marL="0" indent="0">
              <a:buNone/>
            </a:pPr>
            <a:r>
              <a:rPr lang="en-US" dirty="0" smtClean="0"/>
              <a:t>Saving</a:t>
            </a:r>
          </a:p>
          <a:p>
            <a:pPr lvl="1"/>
            <a:r>
              <a:rPr lang="en-US" dirty="0" smtClean="0"/>
              <a:t>Choose SAVE AS – and save the report elsewhere (My Folder, </a:t>
            </a:r>
            <a:r>
              <a:rPr lang="en-US" dirty="0" err="1" smtClean="0"/>
              <a:t>Inst</a:t>
            </a:r>
            <a:r>
              <a:rPr lang="en-US" dirty="0" smtClean="0"/>
              <a:t> Folder, etc.)</a:t>
            </a:r>
            <a:endParaRPr lang="en-US" dirty="0"/>
          </a:p>
          <a:p>
            <a:endParaRPr lang="en-US" dirty="0"/>
          </a:p>
        </p:txBody>
      </p:sp>
      <p:pic>
        <p:nvPicPr>
          <p:cNvPr id="5" name="Picture 4"/>
          <p:cNvPicPr>
            <a:picLocks noChangeAspect="1"/>
          </p:cNvPicPr>
          <p:nvPr/>
        </p:nvPicPr>
        <p:blipFill>
          <a:blip r:embed="rId3"/>
          <a:stretch>
            <a:fillRect/>
          </a:stretch>
        </p:blipFill>
        <p:spPr>
          <a:xfrm>
            <a:off x="5087104" y="3080573"/>
            <a:ext cx="432048" cy="348427"/>
          </a:xfrm>
          <a:prstGeom prst="rect">
            <a:avLst/>
          </a:prstGeom>
        </p:spPr>
      </p:pic>
    </p:spTree>
    <p:extLst>
      <p:ext uri="{BB962C8B-B14F-4D97-AF65-F5344CB8AC3E}">
        <p14:creationId xmlns:p14="http://schemas.microsoft.com/office/powerpoint/2010/main" val="1277306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a:xfrm>
            <a:off x="467544" y="222361"/>
            <a:ext cx="8291264" cy="576064"/>
          </a:xfrm>
        </p:spPr>
        <p:txBody>
          <a:bodyPr>
            <a:normAutofit/>
          </a:bodyPr>
          <a:lstStyle/>
          <a:p>
            <a:r>
              <a:rPr lang="en-US" dirty="0"/>
              <a:t>Hands-On: </a:t>
            </a:r>
            <a:r>
              <a:rPr lang="en-US" dirty="0" smtClean="0"/>
              <a:t>Fulfillment </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12</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a:xfrm>
            <a:off x="467544" y="1158240"/>
            <a:ext cx="8228587" cy="5151086"/>
          </a:xfrm>
        </p:spPr>
        <p:txBody>
          <a:bodyPr>
            <a:normAutofit/>
          </a:bodyPr>
          <a:lstStyle/>
          <a:p>
            <a:r>
              <a:rPr lang="en-US" dirty="0" smtClean="0"/>
              <a:t>Edit Filter – limit to more recent data</a:t>
            </a:r>
          </a:p>
          <a:p>
            <a:pPr lvl="2"/>
            <a:r>
              <a:rPr lang="en-US" dirty="0" smtClean="0"/>
              <a:t>In Criteria tab &gt; Loan Year Filter</a:t>
            </a:r>
          </a:p>
          <a:p>
            <a:pPr lvl="2"/>
            <a:r>
              <a:rPr lang="en-US" dirty="0" smtClean="0"/>
              <a:t>Greater that 2015</a:t>
            </a:r>
          </a:p>
          <a:p>
            <a:pPr lvl="2"/>
            <a:endParaRPr lang="en-US" dirty="0"/>
          </a:p>
          <a:p>
            <a:r>
              <a:rPr lang="en-US" dirty="0" smtClean="0"/>
              <a:t>Adding Fields –</a:t>
            </a:r>
          </a:p>
          <a:p>
            <a:pPr lvl="2"/>
            <a:r>
              <a:rPr lang="en-US" dirty="0" smtClean="0"/>
              <a:t>Results tab &gt; </a:t>
            </a:r>
            <a:r>
              <a:rPr lang="en-US" b="1" dirty="0" smtClean="0"/>
              <a:t>Bibliographic </a:t>
            </a:r>
            <a:r>
              <a:rPr lang="en-US" b="1" dirty="0"/>
              <a:t>Details</a:t>
            </a:r>
            <a:r>
              <a:rPr lang="en-US" dirty="0"/>
              <a:t> </a:t>
            </a:r>
            <a:r>
              <a:rPr lang="en-US" dirty="0" smtClean="0"/>
              <a:t>folder &gt; drag </a:t>
            </a:r>
            <a:r>
              <a:rPr lang="en-US" dirty="0"/>
              <a:t>and drop the </a:t>
            </a:r>
            <a:r>
              <a:rPr lang="en-US" i="1" dirty="0"/>
              <a:t>Title </a:t>
            </a:r>
            <a:r>
              <a:rPr lang="en-US" dirty="0"/>
              <a:t>column to the right of the </a:t>
            </a:r>
            <a:r>
              <a:rPr lang="en-US" i="1" dirty="0"/>
              <a:t>Patron Group</a:t>
            </a:r>
            <a:r>
              <a:rPr lang="en-US" dirty="0"/>
              <a:t> </a:t>
            </a:r>
            <a:r>
              <a:rPr lang="en-US" dirty="0" smtClean="0"/>
              <a:t>column</a:t>
            </a:r>
          </a:p>
          <a:p>
            <a:pPr lvl="2"/>
            <a:r>
              <a:rPr lang="en-US" dirty="0"/>
              <a:t>Results tab &gt; </a:t>
            </a:r>
            <a:r>
              <a:rPr lang="en-US" b="1" dirty="0" smtClean="0"/>
              <a:t>Loan </a:t>
            </a:r>
            <a:r>
              <a:rPr lang="en-US" b="1" dirty="0"/>
              <a:t>Details</a:t>
            </a:r>
            <a:r>
              <a:rPr lang="en-US" dirty="0"/>
              <a:t> </a:t>
            </a:r>
            <a:r>
              <a:rPr lang="en-US" dirty="0" smtClean="0"/>
              <a:t>&gt; Double click </a:t>
            </a:r>
            <a:r>
              <a:rPr lang="en-US" i="1" dirty="0" smtClean="0"/>
              <a:t>Call Number</a:t>
            </a:r>
          </a:p>
          <a:p>
            <a:pPr lvl="2"/>
            <a:r>
              <a:rPr lang="en-US" dirty="0" smtClean="0"/>
              <a:t>Search for</a:t>
            </a:r>
            <a:r>
              <a:rPr lang="en-US" i="1" dirty="0" smtClean="0"/>
              <a:t> Barcode</a:t>
            </a:r>
            <a:r>
              <a:rPr lang="en-US" dirty="0" smtClean="0"/>
              <a:t> </a:t>
            </a:r>
            <a:endParaRPr lang="en-US" dirty="0"/>
          </a:p>
        </p:txBody>
      </p:sp>
    </p:spTree>
    <p:extLst>
      <p:ext uri="{BB962C8B-B14F-4D97-AF65-F5344CB8AC3E}">
        <p14:creationId xmlns:p14="http://schemas.microsoft.com/office/powerpoint/2010/main" val="2226339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a:xfrm>
            <a:off x="404867" y="190554"/>
            <a:ext cx="8291264" cy="576064"/>
          </a:xfrm>
        </p:spPr>
        <p:txBody>
          <a:bodyPr>
            <a:normAutofit/>
          </a:bodyPr>
          <a:lstStyle/>
          <a:p>
            <a:r>
              <a:rPr lang="en-US" dirty="0"/>
              <a:t>Hands-On: Acquisitions – Expenditure per Classifications </a:t>
            </a:r>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13</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a:xfrm>
            <a:off x="467546" y="1087120"/>
            <a:ext cx="8228585" cy="5222206"/>
          </a:xfrm>
        </p:spPr>
        <p:txBody>
          <a:bodyPr>
            <a:normAutofit/>
          </a:bodyPr>
          <a:lstStyle/>
          <a:p>
            <a:pPr marL="0" indent="0">
              <a:buNone/>
            </a:pPr>
            <a:r>
              <a:rPr lang="en-US" dirty="0"/>
              <a:t>Shared &gt; Alma &gt; Acquisitions &gt; Reports &gt; Expenditure per </a:t>
            </a:r>
            <a:r>
              <a:rPr lang="en-US" dirty="0" smtClean="0"/>
              <a:t>Classifications</a:t>
            </a:r>
          </a:p>
          <a:p>
            <a:pPr marL="0" indent="0">
              <a:buNone/>
            </a:pPr>
            <a:endParaRPr lang="en-US" dirty="0" smtClean="0"/>
          </a:p>
          <a:p>
            <a:r>
              <a:rPr lang="en-US" dirty="0"/>
              <a:t>Editing </a:t>
            </a:r>
            <a:r>
              <a:rPr lang="en-US" b="1" dirty="0"/>
              <a:t>Expenditures</a:t>
            </a:r>
            <a:r>
              <a:rPr lang="en-US" dirty="0"/>
              <a:t> column to include exact dollar values</a:t>
            </a:r>
          </a:p>
          <a:p>
            <a:pPr lvl="1"/>
            <a:r>
              <a:rPr lang="en-US" dirty="0" smtClean="0"/>
              <a:t>Criteria Tab &gt; Column Properties for Expenditures </a:t>
            </a:r>
          </a:p>
          <a:p>
            <a:pPr lvl="1"/>
            <a:r>
              <a:rPr lang="en-US" dirty="0"/>
              <a:t>Data Format &gt; Override Default Data </a:t>
            </a:r>
            <a:r>
              <a:rPr lang="en-US" dirty="0" smtClean="0"/>
              <a:t>Format</a:t>
            </a:r>
          </a:p>
          <a:p>
            <a:pPr marL="457189" lvl="1" indent="0">
              <a:buNone/>
            </a:pPr>
            <a:endParaRPr lang="en-US" dirty="0" smtClean="0"/>
          </a:p>
          <a:p>
            <a:r>
              <a:rPr lang="en-US" dirty="0" smtClean="0"/>
              <a:t>Editing a Filter </a:t>
            </a:r>
          </a:p>
          <a:p>
            <a:pPr lvl="1"/>
            <a:r>
              <a:rPr lang="en-US" dirty="0" smtClean="0"/>
              <a:t>Criteria Tab </a:t>
            </a:r>
            <a:r>
              <a:rPr lang="en-US" dirty="0"/>
              <a:t>&gt; Transaction Item </a:t>
            </a:r>
            <a:r>
              <a:rPr lang="en-US" dirty="0" smtClean="0"/>
              <a:t>Type &gt; Click Pencil to edit filter</a:t>
            </a:r>
          </a:p>
          <a:p>
            <a:pPr marL="457189" lvl="1" indent="0">
              <a:buNone/>
            </a:pPr>
            <a:endParaRPr lang="en-US" dirty="0" smtClean="0"/>
          </a:p>
          <a:p>
            <a:r>
              <a:rPr lang="en-US" dirty="0" smtClean="0"/>
              <a:t>Editing a Column Header </a:t>
            </a:r>
          </a:p>
          <a:p>
            <a:pPr lvl="1"/>
            <a:r>
              <a:rPr lang="en-US" dirty="0"/>
              <a:t>Criteria Tab &gt; Column Properties for Expenditures </a:t>
            </a:r>
          </a:p>
          <a:p>
            <a:pPr lvl="1"/>
            <a:r>
              <a:rPr lang="en-US" dirty="0" smtClean="0"/>
              <a:t>Column format &gt; Column Heading</a:t>
            </a:r>
            <a:endParaRPr lang="en-US" dirty="0"/>
          </a:p>
          <a:p>
            <a:pPr marL="0" indent="0">
              <a:buNone/>
            </a:pPr>
            <a:endParaRPr lang="en-US" dirty="0"/>
          </a:p>
        </p:txBody>
      </p:sp>
    </p:spTree>
    <p:extLst>
      <p:ext uri="{BB962C8B-B14F-4D97-AF65-F5344CB8AC3E}">
        <p14:creationId xmlns:p14="http://schemas.microsoft.com/office/powerpoint/2010/main" val="96389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a:xfrm>
            <a:off x="467546" y="156624"/>
            <a:ext cx="8291264" cy="576064"/>
          </a:xfrm>
        </p:spPr>
        <p:txBody>
          <a:bodyPr>
            <a:normAutofit/>
          </a:bodyPr>
          <a:lstStyle/>
          <a:p>
            <a:r>
              <a:rPr lang="en-US" dirty="0"/>
              <a:t>Hands-On: Inventory – Physical Inventory Count</a:t>
            </a:r>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14</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p:txBody>
          <a:bodyPr>
            <a:normAutofit/>
          </a:bodyPr>
          <a:lstStyle/>
          <a:p>
            <a:pPr marL="0" indent="0">
              <a:buNone/>
            </a:pPr>
            <a:r>
              <a:rPr lang="en-US" dirty="0"/>
              <a:t>Shared &gt; Alma &gt; Inventory &gt; Reports &gt; Physical Inventory </a:t>
            </a:r>
            <a:r>
              <a:rPr lang="en-US" dirty="0" smtClean="0"/>
              <a:t>Count</a:t>
            </a:r>
          </a:p>
          <a:p>
            <a:pPr marL="0" indent="0">
              <a:buNone/>
            </a:pPr>
            <a:endParaRPr lang="en-US" dirty="0" smtClean="0"/>
          </a:p>
          <a:p>
            <a:r>
              <a:rPr lang="en-US" dirty="0" smtClean="0"/>
              <a:t>Modify to compare bib level material </a:t>
            </a:r>
            <a:r>
              <a:rPr lang="en-US" dirty="0"/>
              <a:t>type </a:t>
            </a:r>
            <a:r>
              <a:rPr lang="en-US" dirty="0" smtClean="0"/>
              <a:t>with the item material type </a:t>
            </a:r>
          </a:p>
          <a:p>
            <a:pPr marL="914377" lvl="1" indent="-457189">
              <a:buFont typeface="+mj-lt"/>
              <a:buAutoNum type="arabicPeriod"/>
            </a:pPr>
            <a:r>
              <a:rPr lang="en-US" sz="2300" dirty="0"/>
              <a:t>Criteria Tab &gt; Column Properties for Material Type </a:t>
            </a:r>
          </a:p>
          <a:p>
            <a:pPr marL="914377" lvl="1" indent="-457189">
              <a:buFont typeface="+mj-lt"/>
              <a:buAutoNum type="arabicPeriod"/>
            </a:pPr>
            <a:r>
              <a:rPr lang="en-US" sz="2300" dirty="0"/>
              <a:t>Column format &gt; Column Heading &gt; Change to Bib Material Type</a:t>
            </a:r>
          </a:p>
          <a:p>
            <a:pPr marL="914377" lvl="1" indent="-457189">
              <a:buFont typeface="+mj-lt"/>
              <a:buAutoNum type="arabicPeriod"/>
            </a:pPr>
            <a:r>
              <a:rPr lang="en-US" sz="2300" dirty="0"/>
              <a:t>Add Physical Item Details &gt; Material Type </a:t>
            </a:r>
          </a:p>
          <a:p>
            <a:pPr marL="914377" lvl="1" indent="-457189">
              <a:buFont typeface="+mj-lt"/>
              <a:buAutoNum type="arabicPeriod"/>
            </a:pPr>
            <a:r>
              <a:rPr lang="en-US" sz="2300" dirty="0"/>
              <a:t>Edit this column heading to Item Material Type</a:t>
            </a:r>
          </a:p>
          <a:p>
            <a:pPr lvl="1"/>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23002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a:xfrm>
            <a:off x="467546" y="166784"/>
            <a:ext cx="8291264" cy="576064"/>
          </a:xfrm>
        </p:spPr>
        <p:txBody>
          <a:bodyPr>
            <a:normAutofit/>
          </a:bodyPr>
          <a:lstStyle/>
          <a:p>
            <a:r>
              <a:rPr lang="en-US" dirty="0"/>
              <a:t>Hands-On: E-Inventory - Electronic Inventory Count</a:t>
            </a:r>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15</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p:txBody>
          <a:bodyPr>
            <a:normAutofit/>
          </a:bodyPr>
          <a:lstStyle/>
          <a:p>
            <a:pPr marL="0" indent="0">
              <a:buNone/>
            </a:pPr>
            <a:r>
              <a:rPr lang="en-US" sz="2500" dirty="0"/>
              <a:t>Shared &gt; Alma &gt; E-Inventory &gt; Reports &gt; Electronic Inventory Count</a:t>
            </a:r>
          </a:p>
          <a:p>
            <a:pPr marL="0" indent="0">
              <a:buNone/>
            </a:pPr>
            <a:endParaRPr lang="en-US" sz="2500" dirty="0"/>
          </a:p>
          <a:p>
            <a:r>
              <a:rPr lang="en-US" sz="2500" dirty="0"/>
              <a:t>What resources are represented by a specific material type?</a:t>
            </a:r>
          </a:p>
          <a:p>
            <a:pPr lvl="1"/>
            <a:r>
              <a:rPr lang="en-US" sz="2400" dirty="0"/>
              <a:t>Criteria tab &gt; Material Type filter &gt; “is equal to / is in” and choose a Value representing the smallest number of electronic resources</a:t>
            </a:r>
          </a:p>
          <a:p>
            <a:pPr lvl="1"/>
            <a:r>
              <a:rPr lang="en-US" sz="2400" dirty="0"/>
              <a:t>Add title </a:t>
            </a:r>
          </a:p>
          <a:p>
            <a:pPr lvl="1"/>
            <a:r>
              <a:rPr lang="en-US" sz="2400" dirty="0"/>
              <a:t>Adjust table using VIEW PROPERTIES &gt; Maximum Width</a:t>
            </a:r>
          </a:p>
          <a:p>
            <a:pPr marL="0" indent="0">
              <a:buNone/>
            </a:pPr>
            <a:endParaRPr lang="en-US" dirty="0" smtClean="0"/>
          </a:p>
          <a:p>
            <a:pPr lvl="1"/>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52000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B23B-7996-4908-9BD5-FD617EDB7A8C}"/>
              </a:ext>
            </a:extLst>
          </p:cNvPr>
          <p:cNvSpPr>
            <a:spLocks noGrp="1"/>
          </p:cNvSpPr>
          <p:nvPr>
            <p:ph type="title"/>
          </p:nvPr>
        </p:nvSpPr>
        <p:spPr/>
        <p:txBody>
          <a:bodyPr/>
          <a:lstStyle/>
          <a:p>
            <a:r>
              <a:rPr lang="en-US" sz="3600" dirty="0"/>
              <a:t>Agenda</a:t>
            </a:r>
            <a:endParaRPr lang="en-US" dirty="0"/>
          </a:p>
        </p:txBody>
      </p:sp>
      <p:sp>
        <p:nvSpPr>
          <p:cNvPr id="3" name="Slide Number Placeholder 2">
            <a:extLst>
              <a:ext uri="{FF2B5EF4-FFF2-40B4-BE49-F238E27FC236}">
                <a16:creationId xmlns:a16="http://schemas.microsoft.com/office/drawing/2014/main" id="{E5F25A63-346A-45B3-90B5-B0F27BD07D67}"/>
              </a:ext>
            </a:extLst>
          </p:cNvPr>
          <p:cNvSpPr>
            <a:spLocks noGrp="1"/>
          </p:cNvSpPr>
          <p:nvPr>
            <p:ph type="sldNum" sz="quarter" idx="4"/>
          </p:nvPr>
        </p:nvSpPr>
        <p:spPr/>
        <p:txBody>
          <a:bodyPr/>
          <a:lstStyle/>
          <a:p>
            <a:fld id="{1C146586-7EC2-481D-848F-8CE41EB2DE6C}" type="slidenum">
              <a:rPr lang="en-US" smtClean="0"/>
              <a:pPr/>
              <a:t>16</a:t>
            </a:fld>
            <a:endParaRPr lang="en-US" dirty="0"/>
          </a:p>
        </p:txBody>
      </p:sp>
      <p:grpSp>
        <p:nvGrpSpPr>
          <p:cNvPr id="33" name="Group 32">
            <a:extLst>
              <a:ext uri="{FF2B5EF4-FFF2-40B4-BE49-F238E27FC236}">
                <a16:creationId xmlns:a16="http://schemas.microsoft.com/office/drawing/2014/main" id="{880843AA-D8EC-43C8-AACE-CB702EA4F187}"/>
              </a:ext>
            </a:extLst>
          </p:cNvPr>
          <p:cNvGrpSpPr/>
          <p:nvPr/>
        </p:nvGrpSpPr>
        <p:grpSpPr>
          <a:xfrm>
            <a:off x="327707" y="1641278"/>
            <a:ext cx="640615" cy="655091"/>
            <a:chOff x="109348" y="1231363"/>
            <a:chExt cx="986977" cy="986977"/>
          </a:xfrm>
        </p:grpSpPr>
        <p:sp>
          <p:nvSpPr>
            <p:cNvPr id="34" name="Oval 33">
              <a:extLst>
                <a:ext uri="{FF2B5EF4-FFF2-40B4-BE49-F238E27FC236}">
                  <a16:creationId xmlns:a16="http://schemas.microsoft.com/office/drawing/2014/main" id="{BB909E4B-03DB-46A7-B51D-1AE2857321EC}"/>
                </a:ext>
              </a:extLst>
            </p:cNvPr>
            <p:cNvSpPr/>
            <p:nvPr/>
          </p:nvSpPr>
          <p:spPr>
            <a:xfrm>
              <a:off x="145636" y="1267651"/>
              <a:ext cx="914400" cy="914400"/>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35" name="קשת מלאה 15">
              <a:extLst>
                <a:ext uri="{FF2B5EF4-FFF2-40B4-BE49-F238E27FC236}">
                  <a16:creationId xmlns:a16="http://schemas.microsoft.com/office/drawing/2014/main" id="{E556F67E-6FAF-4548-AAC1-97DCEF8453C8}"/>
                </a:ext>
              </a:extLst>
            </p:cNvPr>
            <p:cNvSpPr/>
            <p:nvPr/>
          </p:nvSpPr>
          <p:spPr>
            <a:xfrm rot="305064">
              <a:off x="109348" y="1231363"/>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36" name="Oval 35">
              <a:extLst>
                <a:ext uri="{FF2B5EF4-FFF2-40B4-BE49-F238E27FC236}">
                  <a16:creationId xmlns:a16="http://schemas.microsoft.com/office/drawing/2014/main" id="{799E3AE8-BCBA-469E-AC01-00A52F30E18B}"/>
                </a:ext>
              </a:extLst>
            </p:cNvPr>
            <p:cNvSpPr/>
            <p:nvPr/>
          </p:nvSpPr>
          <p:spPr>
            <a:xfrm>
              <a:off x="205672" y="1327687"/>
              <a:ext cx="794328" cy="794328"/>
            </a:xfrm>
            <a:prstGeom prst="ellipse">
              <a:avLst/>
            </a:prstGeom>
            <a:solidFill>
              <a:srgbClr val="003466"/>
            </a:solidFill>
            <a:ln w="12700" cap="flat" cmpd="sng" algn="ctr">
              <a:noFill/>
              <a:prstDash val="solid"/>
              <a:miter lim="800000"/>
            </a:ln>
            <a:effectLst/>
          </p:spPr>
          <p:txBody>
            <a:bodyPr rtlCol="0" anchor="ctr"/>
            <a:lstStyle/>
            <a:p>
              <a:pPr algn="ctr">
                <a:defRPr/>
              </a:pPr>
              <a:r>
                <a:rPr lang="en-US" sz="3600" b="1" kern="0" dirty="0">
                  <a:solidFill>
                    <a:prstClr val="white"/>
                  </a:solidFill>
                  <a:latin typeface="Calibri" panose="020F0502020204030204"/>
                </a:rPr>
                <a:t>1</a:t>
              </a:r>
            </a:p>
          </p:txBody>
        </p:sp>
      </p:grpSp>
      <p:sp>
        <p:nvSpPr>
          <p:cNvPr id="37" name="Text Placeholder 14">
            <a:extLst>
              <a:ext uri="{FF2B5EF4-FFF2-40B4-BE49-F238E27FC236}">
                <a16:creationId xmlns:a16="http://schemas.microsoft.com/office/drawing/2014/main" id="{8B16D1E8-3397-4205-AD0E-20452CD21FE8}"/>
              </a:ext>
            </a:extLst>
          </p:cNvPr>
          <p:cNvSpPr txBox="1">
            <a:spLocks/>
          </p:cNvSpPr>
          <p:nvPr/>
        </p:nvSpPr>
        <p:spPr>
          <a:xfrm>
            <a:off x="1187625" y="1698077"/>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0" dirty="0">
                <a:solidFill>
                  <a:prstClr val="black"/>
                </a:solidFill>
                <a:latin typeface="Calibri" panose="020F0502020204030204"/>
              </a:rPr>
              <a:t>Analytics Basics – Structure &amp; Terms</a:t>
            </a:r>
          </a:p>
        </p:txBody>
      </p:sp>
      <p:grpSp>
        <p:nvGrpSpPr>
          <p:cNvPr id="38" name="Group 37">
            <a:extLst>
              <a:ext uri="{FF2B5EF4-FFF2-40B4-BE49-F238E27FC236}">
                <a16:creationId xmlns:a16="http://schemas.microsoft.com/office/drawing/2014/main" id="{E6DAC951-5F06-4551-A73E-7D459BDE379D}"/>
              </a:ext>
            </a:extLst>
          </p:cNvPr>
          <p:cNvGrpSpPr/>
          <p:nvPr/>
        </p:nvGrpSpPr>
        <p:grpSpPr>
          <a:xfrm>
            <a:off x="327707" y="2348881"/>
            <a:ext cx="640615" cy="655091"/>
            <a:chOff x="109348" y="2301078"/>
            <a:chExt cx="986977" cy="986977"/>
          </a:xfrm>
        </p:grpSpPr>
        <p:sp>
          <p:nvSpPr>
            <p:cNvPr id="39" name="Oval 38">
              <a:extLst>
                <a:ext uri="{FF2B5EF4-FFF2-40B4-BE49-F238E27FC236}">
                  <a16:creationId xmlns:a16="http://schemas.microsoft.com/office/drawing/2014/main" id="{5A9644D1-D623-491C-9E6C-0DC1FE0499EE}"/>
                </a:ext>
              </a:extLst>
            </p:cNvPr>
            <p:cNvSpPr/>
            <p:nvPr/>
          </p:nvSpPr>
          <p:spPr>
            <a:xfrm>
              <a:off x="145636" y="2337366"/>
              <a:ext cx="914400" cy="914400"/>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40" name="קשת מלאה 15">
              <a:extLst>
                <a:ext uri="{FF2B5EF4-FFF2-40B4-BE49-F238E27FC236}">
                  <a16:creationId xmlns:a16="http://schemas.microsoft.com/office/drawing/2014/main" id="{69B1E7CF-6650-4E12-8A1E-EB46A7EBB9A9}"/>
                </a:ext>
              </a:extLst>
            </p:cNvPr>
            <p:cNvSpPr/>
            <p:nvPr/>
          </p:nvSpPr>
          <p:spPr>
            <a:xfrm rot="2819799">
              <a:off x="109348" y="2301078"/>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41" name="Oval 40">
              <a:extLst>
                <a:ext uri="{FF2B5EF4-FFF2-40B4-BE49-F238E27FC236}">
                  <a16:creationId xmlns:a16="http://schemas.microsoft.com/office/drawing/2014/main" id="{043CA7B0-4EC4-4C3D-B7B0-5FFE82EF7866}"/>
                </a:ext>
              </a:extLst>
            </p:cNvPr>
            <p:cNvSpPr/>
            <p:nvPr/>
          </p:nvSpPr>
          <p:spPr>
            <a:xfrm>
              <a:off x="205672" y="2397402"/>
              <a:ext cx="794328" cy="794328"/>
            </a:xfrm>
            <a:prstGeom prst="ellipse">
              <a:avLst/>
            </a:prstGeom>
            <a:solidFill>
              <a:srgbClr val="003466"/>
            </a:solidFill>
            <a:ln w="12700" cap="flat" cmpd="sng" algn="ctr">
              <a:noFill/>
              <a:prstDash val="solid"/>
              <a:miter lim="800000"/>
            </a:ln>
            <a:effectLst/>
          </p:spPr>
          <p:txBody>
            <a:bodyPr rtlCol="0" anchor="ctr"/>
            <a:lstStyle/>
            <a:p>
              <a:pPr algn="ctr">
                <a:defRPr/>
              </a:pPr>
              <a:r>
                <a:rPr lang="en-US" sz="3600" b="1" kern="0" dirty="0">
                  <a:solidFill>
                    <a:prstClr val="white"/>
                  </a:solidFill>
                  <a:latin typeface="Calibri" panose="020F0502020204030204"/>
                </a:rPr>
                <a:t>2</a:t>
              </a:r>
            </a:p>
          </p:txBody>
        </p:sp>
      </p:grpSp>
      <p:grpSp>
        <p:nvGrpSpPr>
          <p:cNvPr id="42" name="Group 41">
            <a:extLst>
              <a:ext uri="{FF2B5EF4-FFF2-40B4-BE49-F238E27FC236}">
                <a16:creationId xmlns:a16="http://schemas.microsoft.com/office/drawing/2014/main" id="{0E52D117-75D0-4161-9C55-70C69ED10731}"/>
              </a:ext>
            </a:extLst>
          </p:cNvPr>
          <p:cNvGrpSpPr/>
          <p:nvPr/>
        </p:nvGrpSpPr>
        <p:grpSpPr>
          <a:xfrm>
            <a:off x="327707" y="3068961"/>
            <a:ext cx="640615" cy="655091"/>
            <a:chOff x="109348" y="3370793"/>
            <a:chExt cx="986977" cy="986977"/>
          </a:xfrm>
        </p:grpSpPr>
        <p:sp>
          <p:nvSpPr>
            <p:cNvPr id="43" name="Oval 42">
              <a:extLst>
                <a:ext uri="{FF2B5EF4-FFF2-40B4-BE49-F238E27FC236}">
                  <a16:creationId xmlns:a16="http://schemas.microsoft.com/office/drawing/2014/main" id="{B7628599-E72E-46E4-9F5C-7235713FCC3C}"/>
                </a:ext>
              </a:extLst>
            </p:cNvPr>
            <p:cNvSpPr/>
            <p:nvPr/>
          </p:nvSpPr>
          <p:spPr>
            <a:xfrm>
              <a:off x="145636" y="3407081"/>
              <a:ext cx="914400" cy="914400"/>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44" name="קשת מלאה 15">
              <a:extLst>
                <a:ext uri="{FF2B5EF4-FFF2-40B4-BE49-F238E27FC236}">
                  <a16:creationId xmlns:a16="http://schemas.microsoft.com/office/drawing/2014/main" id="{D95DAC11-DC4F-4FAB-887F-124C1C827D8B}"/>
                </a:ext>
              </a:extLst>
            </p:cNvPr>
            <p:cNvSpPr/>
            <p:nvPr/>
          </p:nvSpPr>
          <p:spPr>
            <a:xfrm rot="4409434">
              <a:off x="109348" y="3370793"/>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45" name="Oval 44">
              <a:extLst>
                <a:ext uri="{FF2B5EF4-FFF2-40B4-BE49-F238E27FC236}">
                  <a16:creationId xmlns:a16="http://schemas.microsoft.com/office/drawing/2014/main" id="{C20646C0-8255-4762-8A4B-ACDD18DDF32F}"/>
                </a:ext>
              </a:extLst>
            </p:cNvPr>
            <p:cNvSpPr/>
            <p:nvPr/>
          </p:nvSpPr>
          <p:spPr>
            <a:xfrm>
              <a:off x="205672" y="3467117"/>
              <a:ext cx="794328" cy="794328"/>
            </a:xfrm>
            <a:prstGeom prst="ellipse">
              <a:avLst/>
            </a:prstGeom>
            <a:solidFill>
              <a:srgbClr val="003466"/>
            </a:solidFill>
            <a:ln w="12700" cap="flat" cmpd="sng" algn="ctr">
              <a:noFill/>
              <a:prstDash val="solid"/>
              <a:miter lim="800000"/>
            </a:ln>
            <a:effectLst/>
          </p:spPr>
          <p:txBody>
            <a:bodyPr rtlCol="0" anchor="ctr"/>
            <a:lstStyle/>
            <a:p>
              <a:pPr algn="ctr">
                <a:defRPr/>
              </a:pPr>
              <a:r>
                <a:rPr lang="en-US" sz="3600" b="1" kern="0" dirty="0">
                  <a:solidFill>
                    <a:prstClr val="white"/>
                  </a:solidFill>
                  <a:latin typeface="Calibri" panose="020F0502020204030204"/>
                </a:rPr>
                <a:t>3</a:t>
              </a:r>
            </a:p>
          </p:txBody>
        </p:sp>
      </p:grpSp>
      <p:grpSp>
        <p:nvGrpSpPr>
          <p:cNvPr id="46" name="Group 45">
            <a:extLst>
              <a:ext uri="{FF2B5EF4-FFF2-40B4-BE49-F238E27FC236}">
                <a16:creationId xmlns:a16="http://schemas.microsoft.com/office/drawing/2014/main" id="{402C0391-1C0C-4D26-BC21-3E4FD73AED61}"/>
              </a:ext>
            </a:extLst>
          </p:cNvPr>
          <p:cNvGrpSpPr/>
          <p:nvPr/>
        </p:nvGrpSpPr>
        <p:grpSpPr>
          <a:xfrm>
            <a:off x="327707" y="3789041"/>
            <a:ext cx="640615" cy="655091"/>
            <a:chOff x="109348" y="4440508"/>
            <a:chExt cx="986977" cy="986977"/>
          </a:xfrm>
        </p:grpSpPr>
        <p:sp>
          <p:nvSpPr>
            <p:cNvPr id="47" name="Oval 46">
              <a:extLst>
                <a:ext uri="{FF2B5EF4-FFF2-40B4-BE49-F238E27FC236}">
                  <a16:creationId xmlns:a16="http://schemas.microsoft.com/office/drawing/2014/main" id="{6A3594EB-88D0-417B-A11C-2BF643FA91E1}"/>
                </a:ext>
              </a:extLst>
            </p:cNvPr>
            <p:cNvSpPr/>
            <p:nvPr/>
          </p:nvSpPr>
          <p:spPr>
            <a:xfrm>
              <a:off x="145636" y="4476796"/>
              <a:ext cx="914400" cy="914400"/>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48" name="קשת מלאה 15">
              <a:extLst>
                <a:ext uri="{FF2B5EF4-FFF2-40B4-BE49-F238E27FC236}">
                  <a16:creationId xmlns:a16="http://schemas.microsoft.com/office/drawing/2014/main" id="{008ADA4E-8BCE-4F94-B5ED-F975BAC8417B}"/>
                </a:ext>
              </a:extLst>
            </p:cNvPr>
            <p:cNvSpPr/>
            <p:nvPr/>
          </p:nvSpPr>
          <p:spPr>
            <a:xfrm rot="5930780">
              <a:off x="109348" y="4440508"/>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49" name="Oval 48">
              <a:extLst>
                <a:ext uri="{FF2B5EF4-FFF2-40B4-BE49-F238E27FC236}">
                  <a16:creationId xmlns:a16="http://schemas.microsoft.com/office/drawing/2014/main" id="{C773B3CA-C182-4672-8DC8-86432F8D47BD}"/>
                </a:ext>
              </a:extLst>
            </p:cNvPr>
            <p:cNvSpPr/>
            <p:nvPr/>
          </p:nvSpPr>
          <p:spPr>
            <a:xfrm>
              <a:off x="205672" y="4536832"/>
              <a:ext cx="794328" cy="794328"/>
            </a:xfrm>
            <a:prstGeom prst="ellipse">
              <a:avLst/>
            </a:prstGeom>
            <a:solidFill>
              <a:srgbClr val="003466"/>
            </a:solidFill>
            <a:ln w="12700" cap="flat" cmpd="sng" algn="ctr">
              <a:noFill/>
              <a:prstDash val="solid"/>
              <a:miter lim="800000"/>
            </a:ln>
            <a:effectLst/>
          </p:spPr>
          <p:txBody>
            <a:bodyPr rtlCol="0" anchor="ctr"/>
            <a:lstStyle/>
            <a:p>
              <a:pPr algn="ctr">
                <a:defRPr/>
              </a:pPr>
              <a:r>
                <a:rPr lang="en-US" sz="3600" b="1" kern="0" dirty="0">
                  <a:solidFill>
                    <a:prstClr val="white"/>
                  </a:solidFill>
                  <a:latin typeface="Calibri" panose="020F0502020204030204"/>
                </a:rPr>
                <a:t>4</a:t>
              </a:r>
            </a:p>
          </p:txBody>
        </p:sp>
      </p:grpSp>
      <p:sp>
        <p:nvSpPr>
          <p:cNvPr id="50" name="Text Placeholder 14">
            <a:extLst>
              <a:ext uri="{FF2B5EF4-FFF2-40B4-BE49-F238E27FC236}">
                <a16:creationId xmlns:a16="http://schemas.microsoft.com/office/drawing/2014/main" id="{F7764FC0-0D1D-43F5-9A36-E687B3F9A268}"/>
              </a:ext>
            </a:extLst>
          </p:cNvPr>
          <p:cNvSpPr txBox="1">
            <a:spLocks/>
          </p:cNvSpPr>
          <p:nvPr/>
        </p:nvSpPr>
        <p:spPr>
          <a:xfrm>
            <a:off x="1187625" y="2448762"/>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b="0" dirty="0">
                <a:latin typeface="Calibri" panose="020F0502020204030204"/>
              </a:rPr>
              <a:t>Out-of-the-Box analyses</a:t>
            </a:r>
          </a:p>
        </p:txBody>
      </p:sp>
      <p:sp>
        <p:nvSpPr>
          <p:cNvPr id="51" name="Text Placeholder 14">
            <a:extLst>
              <a:ext uri="{FF2B5EF4-FFF2-40B4-BE49-F238E27FC236}">
                <a16:creationId xmlns:a16="http://schemas.microsoft.com/office/drawing/2014/main" id="{52252BCB-C4F0-47E9-B9D0-B4365E0B1498}"/>
              </a:ext>
            </a:extLst>
          </p:cNvPr>
          <p:cNvSpPr txBox="1">
            <a:spLocks/>
          </p:cNvSpPr>
          <p:nvPr/>
        </p:nvSpPr>
        <p:spPr>
          <a:xfrm>
            <a:off x="1194794" y="3132897"/>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dirty="0">
                <a:solidFill>
                  <a:srgbClr val="FF0000"/>
                </a:solidFill>
                <a:latin typeface="Calibri" panose="020F0502020204030204"/>
              </a:rPr>
              <a:t>Creating new analyses </a:t>
            </a:r>
          </a:p>
        </p:txBody>
      </p:sp>
      <p:sp>
        <p:nvSpPr>
          <p:cNvPr id="52" name="Text Placeholder 14">
            <a:extLst>
              <a:ext uri="{FF2B5EF4-FFF2-40B4-BE49-F238E27FC236}">
                <a16:creationId xmlns:a16="http://schemas.microsoft.com/office/drawing/2014/main" id="{11CA9658-958A-4D74-8145-1D1FBCFB241C}"/>
              </a:ext>
            </a:extLst>
          </p:cNvPr>
          <p:cNvSpPr txBox="1">
            <a:spLocks/>
          </p:cNvSpPr>
          <p:nvPr/>
        </p:nvSpPr>
        <p:spPr>
          <a:xfrm>
            <a:off x="1194794" y="3893850"/>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Honorable Mentions</a:t>
            </a:r>
          </a:p>
        </p:txBody>
      </p:sp>
    </p:spTree>
    <p:extLst>
      <p:ext uri="{BB962C8B-B14F-4D97-AF65-F5344CB8AC3E}">
        <p14:creationId xmlns:p14="http://schemas.microsoft.com/office/powerpoint/2010/main" val="361316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a:t>Creating new analyses </a:t>
            </a:r>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17</a:t>
            </a:fld>
            <a:endParaRPr lang="en-US" dirty="0"/>
          </a:p>
        </p:txBody>
      </p:sp>
      <p:pic>
        <p:nvPicPr>
          <p:cNvPr id="5" name="Content Placeholder 4"/>
          <p:cNvPicPr>
            <a:picLocks noGrp="1" noChangeAspect="1"/>
          </p:cNvPicPr>
          <p:nvPr>
            <p:ph idx="1"/>
          </p:nvPr>
        </p:nvPicPr>
        <p:blipFill rotWithShape="1">
          <a:blip r:embed="rId3"/>
          <a:srcRect l="32447" t="22191" r="32861" b="30767"/>
          <a:stretch/>
        </p:blipFill>
        <p:spPr>
          <a:xfrm>
            <a:off x="251522" y="1757645"/>
            <a:ext cx="3384377" cy="3666408"/>
          </a:xfrm>
          <a:prstGeom prst="rect">
            <a:avLst/>
          </a:prstGeom>
        </p:spPr>
      </p:pic>
      <p:sp>
        <p:nvSpPr>
          <p:cNvPr id="6" name="TextBox 5"/>
          <p:cNvSpPr txBox="1"/>
          <p:nvPr/>
        </p:nvSpPr>
        <p:spPr>
          <a:xfrm>
            <a:off x="3923928" y="2276876"/>
            <a:ext cx="4536504" cy="2031325"/>
          </a:xfrm>
          <a:prstGeom prst="rect">
            <a:avLst/>
          </a:prstGeom>
          <a:noFill/>
        </p:spPr>
        <p:txBody>
          <a:bodyPr wrap="square" rtlCol="0">
            <a:spAutoFit/>
          </a:bodyPr>
          <a:lstStyle/>
          <a:p>
            <a:r>
              <a:rPr lang="en-US" dirty="0"/>
              <a:t>Start a new analysis by clicking on the </a:t>
            </a:r>
            <a:r>
              <a:rPr lang="en-US" i="1" dirty="0"/>
              <a:t>down arrow</a:t>
            </a:r>
            <a:r>
              <a:rPr lang="en-US" dirty="0"/>
              <a:t> next to </a:t>
            </a:r>
            <a:r>
              <a:rPr lang="en-US" i="1" dirty="0"/>
              <a:t>New </a:t>
            </a:r>
            <a:r>
              <a:rPr lang="en-US" dirty="0"/>
              <a:t>in the toolbar above the </a:t>
            </a:r>
            <a:r>
              <a:rPr lang="en-US" b="1" dirty="0"/>
              <a:t>Compound Layout</a:t>
            </a:r>
            <a:r>
              <a:rPr lang="en-US" dirty="0"/>
              <a:t> pane, and selecting </a:t>
            </a:r>
            <a:r>
              <a:rPr lang="en-US" b="1" dirty="0"/>
              <a:t>Analysis</a:t>
            </a:r>
            <a:r>
              <a:rPr lang="en-US" dirty="0"/>
              <a:t>. </a:t>
            </a:r>
          </a:p>
          <a:p>
            <a:endParaRPr lang="en-US" dirty="0"/>
          </a:p>
          <a:p>
            <a:r>
              <a:rPr lang="en-US" dirty="0"/>
              <a:t>A list of </a:t>
            </a:r>
            <a:r>
              <a:rPr lang="en-US" b="1" dirty="0"/>
              <a:t>Subject Areas</a:t>
            </a:r>
            <a:r>
              <a:rPr lang="en-US" dirty="0"/>
              <a:t> will appear.  </a:t>
            </a:r>
          </a:p>
          <a:p>
            <a:endParaRPr lang="en-US" dirty="0"/>
          </a:p>
        </p:txBody>
      </p:sp>
    </p:spTree>
    <p:extLst>
      <p:ext uri="{BB962C8B-B14F-4D97-AF65-F5344CB8AC3E}">
        <p14:creationId xmlns:p14="http://schemas.microsoft.com/office/powerpoint/2010/main" val="4104852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Hands-on: Creating a </a:t>
            </a:r>
            <a:r>
              <a:rPr lang="en-US" dirty="0"/>
              <a:t>User </a:t>
            </a:r>
            <a:r>
              <a:rPr lang="en-US" dirty="0" smtClean="0"/>
              <a:t>Analysis</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18</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p:txBody>
          <a:bodyPr/>
          <a:lstStyle/>
          <a:p>
            <a:pPr marL="0" indent="0">
              <a:buNone/>
            </a:pPr>
            <a:endParaRPr lang="en-US" dirty="0"/>
          </a:p>
          <a:p>
            <a:pPr marL="457189" indent="-457189">
              <a:buAutoNum type="arabicPeriod"/>
            </a:pPr>
            <a:r>
              <a:rPr lang="en-US" dirty="0" smtClean="0"/>
              <a:t>New Analysis </a:t>
            </a:r>
          </a:p>
          <a:p>
            <a:pPr marL="457189" indent="-457189">
              <a:buAutoNum type="arabicPeriod"/>
            </a:pPr>
            <a:r>
              <a:rPr lang="en-US" dirty="0" smtClean="0"/>
              <a:t>Select </a:t>
            </a:r>
            <a:r>
              <a:rPr lang="en-US" b="1" dirty="0" smtClean="0"/>
              <a:t>User</a:t>
            </a:r>
            <a:r>
              <a:rPr lang="en-US" dirty="0" smtClean="0"/>
              <a:t> from subject list</a:t>
            </a:r>
          </a:p>
          <a:p>
            <a:pPr marL="457189" indent="-457189">
              <a:buFont typeface="+mj-lt"/>
              <a:buAutoNum type="arabicPeriod"/>
            </a:pPr>
            <a:r>
              <a:rPr lang="en-US" dirty="0"/>
              <a:t>From the </a:t>
            </a:r>
            <a:r>
              <a:rPr lang="en-US" i="1" dirty="0"/>
              <a:t>User Details</a:t>
            </a:r>
            <a:r>
              <a:rPr lang="en-US" dirty="0"/>
              <a:t> folder, double-click on </a:t>
            </a:r>
            <a:r>
              <a:rPr lang="en-US" b="1" dirty="0"/>
              <a:t>User Group</a:t>
            </a:r>
            <a:r>
              <a:rPr lang="en-US" dirty="0"/>
              <a:t> to add it to the </a:t>
            </a:r>
            <a:r>
              <a:rPr lang="en-US" i="1" dirty="0"/>
              <a:t>Selected Columns</a:t>
            </a:r>
            <a:r>
              <a:rPr lang="en-US" dirty="0"/>
              <a:t> pane. Do the same for </a:t>
            </a:r>
            <a:r>
              <a:rPr lang="en-US" b="1" dirty="0"/>
              <a:t>User ID</a:t>
            </a:r>
            <a:r>
              <a:rPr lang="en-US" dirty="0"/>
              <a:t>. </a:t>
            </a:r>
            <a:endParaRPr lang="en-US" dirty="0" smtClean="0"/>
          </a:p>
          <a:p>
            <a:pPr marL="0" indent="0">
              <a:buNone/>
            </a:pPr>
            <a:r>
              <a:rPr lang="en-US" dirty="0" smtClean="0"/>
              <a:t>4. Go to Results tab</a:t>
            </a:r>
          </a:p>
          <a:p>
            <a:pPr marL="0" indent="0">
              <a:buNone/>
            </a:pPr>
            <a:r>
              <a:rPr lang="en-US" dirty="0" smtClean="0"/>
              <a:t>5. Save as to save the report</a:t>
            </a:r>
          </a:p>
          <a:p>
            <a:pPr marL="457189" indent="-457189">
              <a:buFont typeface="+mj-lt"/>
              <a:buAutoNum type="arabicPeriod"/>
            </a:pPr>
            <a:endParaRPr lang="en-US" dirty="0" smtClean="0"/>
          </a:p>
          <a:p>
            <a:pPr marL="457189" indent="-457189">
              <a:buFont typeface="+mj-lt"/>
              <a:buAutoNum type="arabicPeriod"/>
            </a:pPr>
            <a:endParaRPr lang="en-US" dirty="0"/>
          </a:p>
        </p:txBody>
      </p:sp>
    </p:spTree>
    <p:extLst>
      <p:ext uri="{BB962C8B-B14F-4D97-AF65-F5344CB8AC3E}">
        <p14:creationId xmlns:p14="http://schemas.microsoft.com/office/powerpoint/2010/main" val="2518762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Hands-on: User Analysis</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19</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p:txBody>
          <a:bodyPr>
            <a:normAutofit/>
          </a:bodyPr>
          <a:lstStyle/>
          <a:p>
            <a:pPr marL="0" indent="0">
              <a:buNone/>
            </a:pPr>
            <a:r>
              <a:rPr lang="en-US" dirty="0" smtClean="0"/>
              <a:t>6. </a:t>
            </a:r>
            <a:r>
              <a:rPr lang="en-US" dirty="0"/>
              <a:t>Return to the Criteria tab to open the menu for the </a:t>
            </a:r>
            <a:r>
              <a:rPr lang="en-US" b="1" dirty="0"/>
              <a:t>User ID</a:t>
            </a:r>
            <a:r>
              <a:rPr lang="en-US" dirty="0"/>
              <a:t> column and select </a:t>
            </a:r>
            <a:r>
              <a:rPr lang="en-US" i="1" dirty="0"/>
              <a:t>Edit formula</a:t>
            </a:r>
            <a:r>
              <a:rPr lang="en-US" dirty="0" smtClean="0"/>
              <a:t>.</a:t>
            </a:r>
          </a:p>
          <a:p>
            <a:pPr marL="0" indent="0">
              <a:buNone/>
            </a:pPr>
            <a:endParaRPr lang="en-US" dirty="0"/>
          </a:p>
          <a:p>
            <a:pPr marL="0" indent="0">
              <a:buNone/>
            </a:pPr>
            <a:r>
              <a:rPr lang="en-US" dirty="0"/>
              <a:t>7. With </a:t>
            </a:r>
            <a:r>
              <a:rPr lang="en-US" b="1" dirty="0">
                <a:solidFill>
                  <a:srgbClr val="0070C0"/>
                </a:solidFill>
              </a:rPr>
              <a:t>"User </a:t>
            </a:r>
            <a:r>
              <a:rPr lang="en-US" b="1" dirty="0" err="1">
                <a:solidFill>
                  <a:srgbClr val="0070C0"/>
                </a:solidFill>
              </a:rPr>
              <a:t>Details"."User</a:t>
            </a:r>
            <a:r>
              <a:rPr lang="en-US" b="1" dirty="0">
                <a:solidFill>
                  <a:srgbClr val="0070C0"/>
                </a:solidFill>
              </a:rPr>
              <a:t> Id“ </a:t>
            </a:r>
            <a:r>
              <a:rPr lang="en-US" dirty="0"/>
              <a:t>selected, click on the </a:t>
            </a:r>
            <a:r>
              <a:rPr lang="en-US" b="1" i="1" dirty="0"/>
              <a:t>f(…)</a:t>
            </a:r>
            <a:r>
              <a:rPr lang="en-US" dirty="0"/>
              <a:t> button to open the </a:t>
            </a:r>
            <a:r>
              <a:rPr lang="en-US" i="1" dirty="0"/>
              <a:t>Insert Function</a:t>
            </a:r>
            <a:r>
              <a:rPr lang="en-US" dirty="0"/>
              <a:t> menu. Open the </a:t>
            </a:r>
            <a:r>
              <a:rPr lang="en-US" i="1" dirty="0"/>
              <a:t>Aggregate</a:t>
            </a:r>
            <a:r>
              <a:rPr lang="en-US" dirty="0"/>
              <a:t> folder and select </a:t>
            </a:r>
            <a:r>
              <a:rPr lang="en-US" b="1" dirty="0"/>
              <a:t>Count</a:t>
            </a:r>
            <a:r>
              <a:rPr lang="en-US" dirty="0"/>
              <a:t> from the list of options</a:t>
            </a:r>
            <a:r>
              <a:rPr lang="en-US" dirty="0" smtClean="0"/>
              <a:t>.</a:t>
            </a:r>
          </a:p>
          <a:p>
            <a:pPr marL="0" indent="0">
              <a:buNone/>
            </a:pPr>
            <a:endParaRPr lang="en-US" dirty="0"/>
          </a:p>
          <a:p>
            <a:pPr marL="0" indent="0">
              <a:buNone/>
            </a:pPr>
            <a:r>
              <a:rPr lang="en-US" dirty="0"/>
              <a:t>8. Click on the OK button to see a change to Column Formula; click on the OK button to apply the change to the column of data</a:t>
            </a:r>
            <a:r>
              <a:rPr lang="en-US" dirty="0" smtClean="0"/>
              <a:t>.</a:t>
            </a:r>
          </a:p>
          <a:p>
            <a:pPr marL="0" indent="0">
              <a:buNone/>
            </a:pPr>
            <a:endParaRPr lang="en-US" dirty="0"/>
          </a:p>
          <a:p>
            <a:pPr marL="0" indent="0">
              <a:buNone/>
            </a:pPr>
            <a:r>
              <a:rPr lang="en-US" dirty="0"/>
              <a:t>9. Save the analysis again and view the results.</a:t>
            </a:r>
          </a:p>
          <a:p>
            <a:pPr marL="0" indent="0">
              <a:buNone/>
            </a:pPr>
            <a:endParaRPr lang="en-US" dirty="0"/>
          </a:p>
          <a:p>
            <a:pPr marL="0" indent="0">
              <a:buNone/>
            </a:pPr>
            <a:endParaRPr lang="en-US" dirty="0"/>
          </a:p>
          <a:p>
            <a:pPr marL="0" indent="0">
              <a:buNone/>
            </a:pPr>
            <a:endParaRPr lang="en-US" dirty="0" smtClean="0"/>
          </a:p>
          <a:p>
            <a:pPr marL="457189" indent="-457189">
              <a:buFont typeface="+mj-lt"/>
              <a:buAutoNum type="arabicPeriod"/>
            </a:pPr>
            <a:endParaRPr lang="en-US" dirty="0"/>
          </a:p>
        </p:txBody>
      </p:sp>
    </p:spTree>
    <p:extLst>
      <p:ext uri="{BB962C8B-B14F-4D97-AF65-F5344CB8AC3E}">
        <p14:creationId xmlns:p14="http://schemas.microsoft.com/office/powerpoint/2010/main" val="1571502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B23B-7996-4908-9BD5-FD617EDB7A8C}"/>
              </a:ext>
            </a:extLst>
          </p:cNvPr>
          <p:cNvSpPr>
            <a:spLocks noGrp="1"/>
          </p:cNvSpPr>
          <p:nvPr>
            <p:ph type="title"/>
          </p:nvPr>
        </p:nvSpPr>
        <p:spPr/>
        <p:txBody>
          <a:bodyPr/>
          <a:lstStyle/>
          <a:p>
            <a:r>
              <a:rPr lang="en-US" sz="3600" dirty="0"/>
              <a:t>Agenda</a:t>
            </a:r>
            <a:endParaRPr lang="en-US" dirty="0"/>
          </a:p>
        </p:txBody>
      </p:sp>
      <p:sp>
        <p:nvSpPr>
          <p:cNvPr id="3" name="Slide Number Placeholder 2">
            <a:extLst>
              <a:ext uri="{FF2B5EF4-FFF2-40B4-BE49-F238E27FC236}">
                <a16:creationId xmlns:a16="http://schemas.microsoft.com/office/drawing/2014/main" id="{E5F25A63-346A-45B3-90B5-B0F27BD07D67}"/>
              </a:ext>
            </a:extLst>
          </p:cNvPr>
          <p:cNvSpPr>
            <a:spLocks noGrp="1"/>
          </p:cNvSpPr>
          <p:nvPr>
            <p:ph type="sldNum" sz="quarter" idx="4"/>
          </p:nvPr>
        </p:nvSpPr>
        <p:spPr/>
        <p:txBody>
          <a:bodyPr/>
          <a:lstStyle/>
          <a:p>
            <a:fld id="{1C146586-7EC2-481D-848F-8CE41EB2DE6C}" type="slidenum">
              <a:rPr lang="en-US" smtClean="0"/>
              <a:pPr/>
              <a:t>2</a:t>
            </a:fld>
            <a:endParaRPr lang="en-US" dirty="0"/>
          </a:p>
        </p:txBody>
      </p:sp>
      <p:grpSp>
        <p:nvGrpSpPr>
          <p:cNvPr id="33" name="Group 32">
            <a:extLst>
              <a:ext uri="{FF2B5EF4-FFF2-40B4-BE49-F238E27FC236}">
                <a16:creationId xmlns:a16="http://schemas.microsoft.com/office/drawing/2014/main" id="{880843AA-D8EC-43C8-AACE-CB702EA4F187}"/>
              </a:ext>
            </a:extLst>
          </p:cNvPr>
          <p:cNvGrpSpPr/>
          <p:nvPr/>
        </p:nvGrpSpPr>
        <p:grpSpPr>
          <a:xfrm>
            <a:off x="327707" y="1641278"/>
            <a:ext cx="640615" cy="655091"/>
            <a:chOff x="109348" y="1231363"/>
            <a:chExt cx="986977" cy="986977"/>
          </a:xfrm>
        </p:grpSpPr>
        <p:sp>
          <p:nvSpPr>
            <p:cNvPr id="34" name="Oval 33">
              <a:extLst>
                <a:ext uri="{FF2B5EF4-FFF2-40B4-BE49-F238E27FC236}">
                  <a16:creationId xmlns:a16="http://schemas.microsoft.com/office/drawing/2014/main" id="{BB909E4B-03DB-46A7-B51D-1AE2857321EC}"/>
                </a:ext>
              </a:extLst>
            </p:cNvPr>
            <p:cNvSpPr/>
            <p:nvPr/>
          </p:nvSpPr>
          <p:spPr>
            <a:xfrm>
              <a:off x="145636" y="1267651"/>
              <a:ext cx="914400" cy="914400"/>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35" name="קשת מלאה 15">
              <a:extLst>
                <a:ext uri="{FF2B5EF4-FFF2-40B4-BE49-F238E27FC236}">
                  <a16:creationId xmlns:a16="http://schemas.microsoft.com/office/drawing/2014/main" id="{E556F67E-6FAF-4548-AAC1-97DCEF8453C8}"/>
                </a:ext>
              </a:extLst>
            </p:cNvPr>
            <p:cNvSpPr/>
            <p:nvPr/>
          </p:nvSpPr>
          <p:spPr>
            <a:xfrm rot="305064">
              <a:off x="109348" y="1231363"/>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36" name="Oval 35">
              <a:extLst>
                <a:ext uri="{FF2B5EF4-FFF2-40B4-BE49-F238E27FC236}">
                  <a16:creationId xmlns:a16="http://schemas.microsoft.com/office/drawing/2014/main" id="{799E3AE8-BCBA-469E-AC01-00A52F30E18B}"/>
                </a:ext>
              </a:extLst>
            </p:cNvPr>
            <p:cNvSpPr/>
            <p:nvPr/>
          </p:nvSpPr>
          <p:spPr>
            <a:xfrm>
              <a:off x="205672" y="1327687"/>
              <a:ext cx="794328" cy="794328"/>
            </a:xfrm>
            <a:prstGeom prst="ellipse">
              <a:avLst/>
            </a:prstGeom>
            <a:solidFill>
              <a:srgbClr val="003466"/>
            </a:solidFill>
            <a:ln w="12700" cap="flat" cmpd="sng" algn="ctr">
              <a:noFill/>
              <a:prstDash val="solid"/>
              <a:miter lim="800000"/>
            </a:ln>
            <a:effectLst/>
          </p:spPr>
          <p:txBody>
            <a:bodyPr rtlCol="0" anchor="ctr"/>
            <a:lstStyle/>
            <a:p>
              <a:pPr algn="ctr">
                <a:defRPr/>
              </a:pPr>
              <a:r>
                <a:rPr lang="en-US" sz="3600" b="1" kern="0" dirty="0">
                  <a:solidFill>
                    <a:prstClr val="white"/>
                  </a:solidFill>
                  <a:latin typeface="Calibri" panose="020F0502020204030204"/>
                </a:rPr>
                <a:t>1</a:t>
              </a:r>
            </a:p>
          </p:txBody>
        </p:sp>
      </p:grpSp>
      <p:sp>
        <p:nvSpPr>
          <p:cNvPr id="37" name="Text Placeholder 14">
            <a:extLst>
              <a:ext uri="{FF2B5EF4-FFF2-40B4-BE49-F238E27FC236}">
                <a16:creationId xmlns:a16="http://schemas.microsoft.com/office/drawing/2014/main" id="{8B16D1E8-3397-4205-AD0E-20452CD21FE8}"/>
              </a:ext>
            </a:extLst>
          </p:cNvPr>
          <p:cNvSpPr txBox="1">
            <a:spLocks/>
          </p:cNvSpPr>
          <p:nvPr/>
        </p:nvSpPr>
        <p:spPr>
          <a:xfrm>
            <a:off x="1187625" y="1698077"/>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Analytics Basics – Structure &amp; Terms</a:t>
            </a:r>
          </a:p>
        </p:txBody>
      </p:sp>
      <p:grpSp>
        <p:nvGrpSpPr>
          <p:cNvPr id="38" name="Group 37">
            <a:extLst>
              <a:ext uri="{FF2B5EF4-FFF2-40B4-BE49-F238E27FC236}">
                <a16:creationId xmlns:a16="http://schemas.microsoft.com/office/drawing/2014/main" id="{E6DAC951-5F06-4551-A73E-7D459BDE379D}"/>
              </a:ext>
            </a:extLst>
          </p:cNvPr>
          <p:cNvGrpSpPr/>
          <p:nvPr/>
        </p:nvGrpSpPr>
        <p:grpSpPr>
          <a:xfrm>
            <a:off x="327707" y="2348881"/>
            <a:ext cx="640615" cy="655091"/>
            <a:chOff x="109348" y="2301078"/>
            <a:chExt cx="986977" cy="986977"/>
          </a:xfrm>
        </p:grpSpPr>
        <p:sp>
          <p:nvSpPr>
            <p:cNvPr id="39" name="Oval 38">
              <a:extLst>
                <a:ext uri="{FF2B5EF4-FFF2-40B4-BE49-F238E27FC236}">
                  <a16:creationId xmlns:a16="http://schemas.microsoft.com/office/drawing/2014/main" id="{5A9644D1-D623-491C-9E6C-0DC1FE0499EE}"/>
                </a:ext>
              </a:extLst>
            </p:cNvPr>
            <p:cNvSpPr/>
            <p:nvPr/>
          </p:nvSpPr>
          <p:spPr>
            <a:xfrm>
              <a:off x="145636" y="2337366"/>
              <a:ext cx="914400" cy="914400"/>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40" name="קשת מלאה 15">
              <a:extLst>
                <a:ext uri="{FF2B5EF4-FFF2-40B4-BE49-F238E27FC236}">
                  <a16:creationId xmlns:a16="http://schemas.microsoft.com/office/drawing/2014/main" id="{69B1E7CF-6650-4E12-8A1E-EB46A7EBB9A9}"/>
                </a:ext>
              </a:extLst>
            </p:cNvPr>
            <p:cNvSpPr/>
            <p:nvPr/>
          </p:nvSpPr>
          <p:spPr>
            <a:xfrm rot="2819799">
              <a:off x="109348" y="2301078"/>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41" name="Oval 40">
              <a:extLst>
                <a:ext uri="{FF2B5EF4-FFF2-40B4-BE49-F238E27FC236}">
                  <a16:creationId xmlns:a16="http://schemas.microsoft.com/office/drawing/2014/main" id="{043CA7B0-4EC4-4C3D-B7B0-5FFE82EF7866}"/>
                </a:ext>
              </a:extLst>
            </p:cNvPr>
            <p:cNvSpPr/>
            <p:nvPr/>
          </p:nvSpPr>
          <p:spPr>
            <a:xfrm>
              <a:off x="205672" y="2397402"/>
              <a:ext cx="794328" cy="794328"/>
            </a:xfrm>
            <a:prstGeom prst="ellipse">
              <a:avLst/>
            </a:prstGeom>
            <a:solidFill>
              <a:srgbClr val="003466"/>
            </a:solidFill>
            <a:ln w="12700" cap="flat" cmpd="sng" algn="ctr">
              <a:noFill/>
              <a:prstDash val="solid"/>
              <a:miter lim="800000"/>
            </a:ln>
            <a:effectLst/>
          </p:spPr>
          <p:txBody>
            <a:bodyPr rtlCol="0" anchor="ctr"/>
            <a:lstStyle/>
            <a:p>
              <a:pPr algn="ctr">
                <a:defRPr/>
              </a:pPr>
              <a:r>
                <a:rPr lang="en-US" sz="3600" b="1" kern="0" dirty="0">
                  <a:solidFill>
                    <a:prstClr val="white"/>
                  </a:solidFill>
                  <a:latin typeface="Calibri" panose="020F0502020204030204"/>
                </a:rPr>
                <a:t>2</a:t>
              </a:r>
            </a:p>
          </p:txBody>
        </p:sp>
      </p:grpSp>
      <p:grpSp>
        <p:nvGrpSpPr>
          <p:cNvPr id="42" name="Group 41">
            <a:extLst>
              <a:ext uri="{FF2B5EF4-FFF2-40B4-BE49-F238E27FC236}">
                <a16:creationId xmlns:a16="http://schemas.microsoft.com/office/drawing/2014/main" id="{0E52D117-75D0-4161-9C55-70C69ED10731}"/>
              </a:ext>
            </a:extLst>
          </p:cNvPr>
          <p:cNvGrpSpPr/>
          <p:nvPr/>
        </p:nvGrpSpPr>
        <p:grpSpPr>
          <a:xfrm>
            <a:off x="327707" y="3068961"/>
            <a:ext cx="640615" cy="655091"/>
            <a:chOff x="109348" y="3370793"/>
            <a:chExt cx="986977" cy="986977"/>
          </a:xfrm>
        </p:grpSpPr>
        <p:sp>
          <p:nvSpPr>
            <p:cNvPr id="43" name="Oval 42">
              <a:extLst>
                <a:ext uri="{FF2B5EF4-FFF2-40B4-BE49-F238E27FC236}">
                  <a16:creationId xmlns:a16="http://schemas.microsoft.com/office/drawing/2014/main" id="{B7628599-E72E-46E4-9F5C-7235713FCC3C}"/>
                </a:ext>
              </a:extLst>
            </p:cNvPr>
            <p:cNvSpPr/>
            <p:nvPr/>
          </p:nvSpPr>
          <p:spPr>
            <a:xfrm>
              <a:off x="145636" y="3407081"/>
              <a:ext cx="914400" cy="914400"/>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44" name="קשת מלאה 15">
              <a:extLst>
                <a:ext uri="{FF2B5EF4-FFF2-40B4-BE49-F238E27FC236}">
                  <a16:creationId xmlns:a16="http://schemas.microsoft.com/office/drawing/2014/main" id="{D95DAC11-DC4F-4FAB-887F-124C1C827D8B}"/>
                </a:ext>
              </a:extLst>
            </p:cNvPr>
            <p:cNvSpPr/>
            <p:nvPr/>
          </p:nvSpPr>
          <p:spPr>
            <a:xfrm rot="4409434">
              <a:off x="109348" y="3370793"/>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45" name="Oval 44">
              <a:extLst>
                <a:ext uri="{FF2B5EF4-FFF2-40B4-BE49-F238E27FC236}">
                  <a16:creationId xmlns:a16="http://schemas.microsoft.com/office/drawing/2014/main" id="{C20646C0-8255-4762-8A4B-ACDD18DDF32F}"/>
                </a:ext>
              </a:extLst>
            </p:cNvPr>
            <p:cNvSpPr/>
            <p:nvPr/>
          </p:nvSpPr>
          <p:spPr>
            <a:xfrm>
              <a:off x="205672" y="3467117"/>
              <a:ext cx="794328" cy="794328"/>
            </a:xfrm>
            <a:prstGeom prst="ellipse">
              <a:avLst/>
            </a:prstGeom>
            <a:solidFill>
              <a:srgbClr val="003466"/>
            </a:solidFill>
            <a:ln w="12700" cap="flat" cmpd="sng" algn="ctr">
              <a:noFill/>
              <a:prstDash val="solid"/>
              <a:miter lim="800000"/>
            </a:ln>
            <a:effectLst/>
          </p:spPr>
          <p:txBody>
            <a:bodyPr rtlCol="0" anchor="ctr"/>
            <a:lstStyle/>
            <a:p>
              <a:pPr algn="ctr">
                <a:defRPr/>
              </a:pPr>
              <a:r>
                <a:rPr lang="en-US" sz="3600" b="1" kern="0" dirty="0">
                  <a:solidFill>
                    <a:prstClr val="white"/>
                  </a:solidFill>
                  <a:latin typeface="Calibri" panose="020F0502020204030204"/>
                </a:rPr>
                <a:t>3</a:t>
              </a:r>
            </a:p>
          </p:txBody>
        </p:sp>
      </p:grpSp>
      <p:grpSp>
        <p:nvGrpSpPr>
          <p:cNvPr id="46" name="Group 45">
            <a:extLst>
              <a:ext uri="{FF2B5EF4-FFF2-40B4-BE49-F238E27FC236}">
                <a16:creationId xmlns:a16="http://schemas.microsoft.com/office/drawing/2014/main" id="{402C0391-1C0C-4D26-BC21-3E4FD73AED61}"/>
              </a:ext>
            </a:extLst>
          </p:cNvPr>
          <p:cNvGrpSpPr/>
          <p:nvPr/>
        </p:nvGrpSpPr>
        <p:grpSpPr>
          <a:xfrm>
            <a:off x="327707" y="3789041"/>
            <a:ext cx="640615" cy="655091"/>
            <a:chOff x="109348" y="4440508"/>
            <a:chExt cx="986977" cy="986977"/>
          </a:xfrm>
        </p:grpSpPr>
        <p:sp>
          <p:nvSpPr>
            <p:cNvPr id="47" name="Oval 46">
              <a:extLst>
                <a:ext uri="{FF2B5EF4-FFF2-40B4-BE49-F238E27FC236}">
                  <a16:creationId xmlns:a16="http://schemas.microsoft.com/office/drawing/2014/main" id="{6A3594EB-88D0-417B-A11C-2BF643FA91E1}"/>
                </a:ext>
              </a:extLst>
            </p:cNvPr>
            <p:cNvSpPr/>
            <p:nvPr/>
          </p:nvSpPr>
          <p:spPr>
            <a:xfrm>
              <a:off x="145636" y="4476796"/>
              <a:ext cx="914400" cy="914400"/>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48" name="קשת מלאה 15">
              <a:extLst>
                <a:ext uri="{FF2B5EF4-FFF2-40B4-BE49-F238E27FC236}">
                  <a16:creationId xmlns:a16="http://schemas.microsoft.com/office/drawing/2014/main" id="{008ADA4E-8BCE-4F94-B5ED-F975BAC8417B}"/>
                </a:ext>
              </a:extLst>
            </p:cNvPr>
            <p:cNvSpPr/>
            <p:nvPr/>
          </p:nvSpPr>
          <p:spPr>
            <a:xfrm rot="5930780">
              <a:off x="109348" y="4440508"/>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49" name="Oval 48">
              <a:extLst>
                <a:ext uri="{FF2B5EF4-FFF2-40B4-BE49-F238E27FC236}">
                  <a16:creationId xmlns:a16="http://schemas.microsoft.com/office/drawing/2014/main" id="{C773B3CA-C182-4672-8DC8-86432F8D47BD}"/>
                </a:ext>
              </a:extLst>
            </p:cNvPr>
            <p:cNvSpPr/>
            <p:nvPr/>
          </p:nvSpPr>
          <p:spPr>
            <a:xfrm>
              <a:off x="205672" y="4536832"/>
              <a:ext cx="794328" cy="794328"/>
            </a:xfrm>
            <a:prstGeom prst="ellipse">
              <a:avLst/>
            </a:prstGeom>
            <a:solidFill>
              <a:srgbClr val="003466"/>
            </a:solidFill>
            <a:ln w="12700" cap="flat" cmpd="sng" algn="ctr">
              <a:noFill/>
              <a:prstDash val="solid"/>
              <a:miter lim="800000"/>
            </a:ln>
            <a:effectLst/>
          </p:spPr>
          <p:txBody>
            <a:bodyPr rtlCol="0" anchor="ctr"/>
            <a:lstStyle/>
            <a:p>
              <a:pPr algn="ctr">
                <a:defRPr/>
              </a:pPr>
              <a:r>
                <a:rPr lang="en-US" sz="3600" b="1" kern="0" dirty="0">
                  <a:solidFill>
                    <a:prstClr val="white"/>
                  </a:solidFill>
                  <a:latin typeface="Calibri" panose="020F0502020204030204"/>
                </a:rPr>
                <a:t>4</a:t>
              </a:r>
            </a:p>
          </p:txBody>
        </p:sp>
      </p:grpSp>
      <p:sp>
        <p:nvSpPr>
          <p:cNvPr id="50" name="Text Placeholder 14">
            <a:extLst>
              <a:ext uri="{FF2B5EF4-FFF2-40B4-BE49-F238E27FC236}">
                <a16:creationId xmlns:a16="http://schemas.microsoft.com/office/drawing/2014/main" id="{F7764FC0-0D1D-43F5-9A36-E687B3F9A268}"/>
              </a:ext>
            </a:extLst>
          </p:cNvPr>
          <p:cNvSpPr txBox="1">
            <a:spLocks/>
          </p:cNvSpPr>
          <p:nvPr/>
        </p:nvSpPr>
        <p:spPr>
          <a:xfrm>
            <a:off x="1187625" y="2448762"/>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Out-of-the-Box analyses</a:t>
            </a:r>
          </a:p>
        </p:txBody>
      </p:sp>
      <p:sp>
        <p:nvSpPr>
          <p:cNvPr id="51" name="Text Placeholder 14">
            <a:extLst>
              <a:ext uri="{FF2B5EF4-FFF2-40B4-BE49-F238E27FC236}">
                <a16:creationId xmlns:a16="http://schemas.microsoft.com/office/drawing/2014/main" id="{52252BCB-C4F0-47E9-B9D0-B4365E0B1498}"/>
              </a:ext>
            </a:extLst>
          </p:cNvPr>
          <p:cNvSpPr txBox="1">
            <a:spLocks/>
          </p:cNvSpPr>
          <p:nvPr/>
        </p:nvSpPr>
        <p:spPr>
          <a:xfrm>
            <a:off x="1194794" y="3132897"/>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Creating new analyses </a:t>
            </a:r>
          </a:p>
        </p:txBody>
      </p:sp>
      <p:sp>
        <p:nvSpPr>
          <p:cNvPr id="52" name="Text Placeholder 14">
            <a:extLst>
              <a:ext uri="{FF2B5EF4-FFF2-40B4-BE49-F238E27FC236}">
                <a16:creationId xmlns:a16="http://schemas.microsoft.com/office/drawing/2014/main" id="{11CA9658-958A-4D74-8145-1D1FBCFB241C}"/>
              </a:ext>
            </a:extLst>
          </p:cNvPr>
          <p:cNvSpPr txBox="1">
            <a:spLocks/>
          </p:cNvSpPr>
          <p:nvPr/>
        </p:nvSpPr>
        <p:spPr>
          <a:xfrm>
            <a:off x="1194794" y="3893850"/>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Honorable Mentions</a:t>
            </a:r>
          </a:p>
        </p:txBody>
      </p:sp>
    </p:spTree>
    <p:extLst>
      <p:ext uri="{BB962C8B-B14F-4D97-AF65-F5344CB8AC3E}">
        <p14:creationId xmlns:p14="http://schemas.microsoft.com/office/powerpoint/2010/main" val="33281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Hands-on: User Analysis</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20</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p:txBody>
          <a:bodyPr>
            <a:normAutofit/>
          </a:bodyPr>
          <a:lstStyle/>
          <a:p>
            <a:pPr marL="0" indent="0">
              <a:buNone/>
            </a:pPr>
            <a:endParaRPr lang="en-US" dirty="0"/>
          </a:p>
          <a:p>
            <a:pPr marL="228594" indent="-228594">
              <a:buFont typeface="+mj-lt"/>
              <a:buAutoNum type="arabicPeriod" startAt="10"/>
            </a:pPr>
            <a:r>
              <a:rPr lang="en-US" dirty="0" smtClean="0"/>
              <a:t>  Return to the Criteria tab to open the menu for the column now named COUNT(User Id), and choose Column Properties.</a:t>
            </a:r>
            <a:endParaRPr lang="en-US" dirty="0"/>
          </a:p>
          <a:p>
            <a:pPr marL="228594" indent="-228594">
              <a:buFont typeface="+mj-lt"/>
              <a:buAutoNum type="arabicPeriod" startAt="10"/>
            </a:pPr>
            <a:endParaRPr lang="en-US" dirty="0"/>
          </a:p>
          <a:p>
            <a:pPr marL="228594" indent="-228594">
              <a:buFont typeface="+mj-lt"/>
              <a:buAutoNum type="arabicPeriod" startAt="10"/>
            </a:pPr>
            <a:r>
              <a:rPr lang="en-US" dirty="0" smtClean="0"/>
              <a:t>  Go </a:t>
            </a:r>
            <a:r>
              <a:rPr lang="en-US" dirty="0"/>
              <a:t>to the </a:t>
            </a:r>
            <a:r>
              <a:rPr lang="en-US" i="1" dirty="0"/>
              <a:t>Column Format</a:t>
            </a:r>
            <a:r>
              <a:rPr lang="en-US" dirty="0"/>
              <a:t> tab and customize the Column Heading, changing it to </a:t>
            </a:r>
            <a:r>
              <a:rPr lang="en-US" b="1" dirty="0"/>
              <a:t>Count</a:t>
            </a:r>
            <a:r>
              <a:rPr lang="en-US" dirty="0"/>
              <a:t>.</a:t>
            </a:r>
          </a:p>
          <a:p>
            <a:pPr marL="228594" indent="-228594">
              <a:buFont typeface="+mj-lt"/>
              <a:buAutoNum type="arabicPeriod" startAt="10"/>
            </a:pPr>
            <a:endParaRPr lang="en-US" dirty="0"/>
          </a:p>
          <a:p>
            <a:pPr marL="228594" indent="-228594">
              <a:buFont typeface="+mj-lt"/>
              <a:buAutoNum type="arabicPeriod" startAt="10"/>
            </a:pPr>
            <a:r>
              <a:rPr lang="en-US" dirty="0" smtClean="0"/>
              <a:t>  Save </a:t>
            </a:r>
            <a:r>
              <a:rPr lang="en-US" dirty="0"/>
              <a:t>the analysis and view the results.</a:t>
            </a:r>
          </a:p>
          <a:p>
            <a:pPr marL="0" indent="0">
              <a:buNone/>
            </a:pPr>
            <a:endParaRPr lang="en-US" dirty="0"/>
          </a:p>
        </p:txBody>
      </p:sp>
    </p:spTree>
    <p:extLst>
      <p:ext uri="{BB962C8B-B14F-4D97-AF65-F5344CB8AC3E}">
        <p14:creationId xmlns:p14="http://schemas.microsoft.com/office/powerpoint/2010/main" val="1465471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B23B-7996-4908-9BD5-FD617EDB7A8C}"/>
              </a:ext>
            </a:extLst>
          </p:cNvPr>
          <p:cNvSpPr>
            <a:spLocks noGrp="1"/>
          </p:cNvSpPr>
          <p:nvPr>
            <p:ph type="title"/>
          </p:nvPr>
        </p:nvSpPr>
        <p:spPr/>
        <p:txBody>
          <a:bodyPr/>
          <a:lstStyle/>
          <a:p>
            <a:r>
              <a:rPr lang="en-US" sz="3600" dirty="0"/>
              <a:t>Agenda</a:t>
            </a:r>
            <a:endParaRPr lang="en-US" dirty="0"/>
          </a:p>
        </p:txBody>
      </p:sp>
      <p:sp>
        <p:nvSpPr>
          <p:cNvPr id="3" name="Slide Number Placeholder 2">
            <a:extLst>
              <a:ext uri="{FF2B5EF4-FFF2-40B4-BE49-F238E27FC236}">
                <a16:creationId xmlns:a16="http://schemas.microsoft.com/office/drawing/2014/main" id="{E5F25A63-346A-45B3-90B5-B0F27BD07D67}"/>
              </a:ext>
            </a:extLst>
          </p:cNvPr>
          <p:cNvSpPr>
            <a:spLocks noGrp="1"/>
          </p:cNvSpPr>
          <p:nvPr>
            <p:ph type="sldNum" sz="quarter" idx="4"/>
          </p:nvPr>
        </p:nvSpPr>
        <p:spPr/>
        <p:txBody>
          <a:bodyPr/>
          <a:lstStyle/>
          <a:p>
            <a:fld id="{1C146586-7EC2-481D-848F-8CE41EB2DE6C}" type="slidenum">
              <a:rPr lang="en-US" smtClean="0"/>
              <a:pPr/>
              <a:t>21</a:t>
            </a:fld>
            <a:endParaRPr lang="en-US" dirty="0"/>
          </a:p>
        </p:txBody>
      </p:sp>
      <p:grpSp>
        <p:nvGrpSpPr>
          <p:cNvPr id="33" name="Group 32">
            <a:extLst>
              <a:ext uri="{FF2B5EF4-FFF2-40B4-BE49-F238E27FC236}">
                <a16:creationId xmlns:a16="http://schemas.microsoft.com/office/drawing/2014/main" id="{880843AA-D8EC-43C8-AACE-CB702EA4F187}"/>
              </a:ext>
            </a:extLst>
          </p:cNvPr>
          <p:cNvGrpSpPr/>
          <p:nvPr/>
        </p:nvGrpSpPr>
        <p:grpSpPr>
          <a:xfrm>
            <a:off x="327707" y="1641278"/>
            <a:ext cx="640615" cy="655091"/>
            <a:chOff x="109348" y="1231363"/>
            <a:chExt cx="986977" cy="986977"/>
          </a:xfrm>
        </p:grpSpPr>
        <p:sp>
          <p:nvSpPr>
            <p:cNvPr id="34" name="Oval 33">
              <a:extLst>
                <a:ext uri="{FF2B5EF4-FFF2-40B4-BE49-F238E27FC236}">
                  <a16:creationId xmlns:a16="http://schemas.microsoft.com/office/drawing/2014/main" id="{BB909E4B-03DB-46A7-B51D-1AE2857321EC}"/>
                </a:ext>
              </a:extLst>
            </p:cNvPr>
            <p:cNvSpPr/>
            <p:nvPr/>
          </p:nvSpPr>
          <p:spPr>
            <a:xfrm>
              <a:off x="145636" y="1267651"/>
              <a:ext cx="914400" cy="914400"/>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35" name="קשת מלאה 15">
              <a:extLst>
                <a:ext uri="{FF2B5EF4-FFF2-40B4-BE49-F238E27FC236}">
                  <a16:creationId xmlns:a16="http://schemas.microsoft.com/office/drawing/2014/main" id="{E556F67E-6FAF-4548-AAC1-97DCEF8453C8}"/>
                </a:ext>
              </a:extLst>
            </p:cNvPr>
            <p:cNvSpPr/>
            <p:nvPr/>
          </p:nvSpPr>
          <p:spPr>
            <a:xfrm rot="305064">
              <a:off x="109348" y="1231363"/>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36" name="Oval 35">
              <a:extLst>
                <a:ext uri="{FF2B5EF4-FFF2-40B4-BE49-F238E27FC236}">
                  <a16:creationId xmlns:a16="http://schemas.microsoft.com/office/drawing/2014/main" id="{799E3AE8-BCBA-469E-AC01-00A52F30E18B}"/>
                </a:ext>
              </a:extLst>
            </p:cNvPr>
            <p:cNvSpPr/>
            <p:nvPr/>
          </p:nvSpPr>
          <p:spPr>
            <a:xfrm>
              <a:off x="205672" y="1327687"/>
              <a:ext cx="794328" cy="794328"/>
            </a:xfrm>
            <a:prstGeom prst="ellipse">
              <a:avLst/>
            </a:prstGeom>
            <a:solidFill>
              <a:srgbClr val="003466"/>
            </a:solidFill>
            <a:ln w="12700" cap="flat" cmpd="sng" algn="ctr">
              <a:noFill/>
              <a:prstDash val="solid"/>
              <a:miter lim="800000"/>
            </a:ln>
            <a:effectLst/>
          </p:spPr>
          <p:txBody>
            <a:bodyPr rtlCol="0" anchor="ctr"/>
            <a:lstStyle/>
            <a:p>
              <a:pPr algn="ctr">
                <a:defRPr/>
              </a:pPr>
              <a:r>
                <a:rPr lang="en-US" sz="3600" b="1" kern="0" dirty="0">
                  <a:solidFill>
                    <a:prstClr val="white"/>
                  </a:solidFill>
                  <a:latin typeface="Calibri" panose="020F0502020204030204"/>
                </a:rPr>
                <a:t>1</a:t>
              </a:r>
            </a:p>
          </p:txBody>
        </p:sp>
      </p:grpSp>
      <p:sp>
        <p:nvSpPr>
          <p:cNvPr id="37" name="Text Placeholder 14">
            <a:extLst>
              <a:ext uri="{FF2B5EF4-FFF2-40B4-BE49-F238E27FC236}">
                <a16:creationId xmlns:a16="http://schemas.microsoft.com/office/drawing/2014/main" id="{8B16D1E8-3397-4205-AD0E-20452CD21FE8}"/>
              </a:ext>
            </a:extLst>
          </p:cNvPr>
          <p:cNvSpPr txBox="1">
            <a:spLocks/>
          </p:cNvSpPr>
          <p:nvPr/>
        </p:nvSpPr>
        <p:spPr>
          <a:xfrm>
            <a:off x="1187625" y="1698077"/>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0" dirty="0">
                <a:solidFill>
                  <a:prstClr val="black"/>
                </a:solidFill>
                <a:latin typeface="Calibri" panose="020F0502020204030204"/>
              </a:rPr>
              <a:t>Analytics Basics – Structure &amp; Terms</a:t>
            </a:r>
          </a:p>
        </p:txBody>
      </p:sp>
      <p:grpSp>
        <p:nvGrpSpPr>
          <p:cNvPr id="38" name="Group 37">
            <a:extLst>
              <a:ext uri="{FF2B5EF4-FFF2-40B4-BE49-F238E27FC236}">
                <a16:creationId xmlns:a16="http://schemas.microsoft.com/office/drawing/2014/main" id="{E6DAC951-5F06-4551-A73E-7D459BDE379D}"/>
              </a:ext>
            </a:extLst>
          </p:cNvPr>
          <p:cNvGrpSpPr/>
          <p:nvPr/>
        </p:nvGrpSpPr>
        <p:grpSpPr>
          <a:xfrm>
            <a:off x="327707" y="2348881"/>
            <a:ext cx="640615" cy="655091"/>
            <a:chOff x="109348" y="2301078"/>
            <a:chExt cx="986977" cy="986977"/>
          </a:xfrm>
        </p:grpSpPr>
        <p:sp>
          <p:nvSpPr>
            <p:cNvPr id="39" name="Oval 38">
              <a:extLst>
                <a:ext uri="{FF2B5EF4-FFF2-40B4-BE49-F238E27FC236}">
                  <a16:creationId xmlns:a16="http://schemas.microsoft.com/office/drawing/2014/main" id="{5A9644D1-D623-491C-9E6C-0DC1FE0499EE}"/>
                </a:ext>
              </a:extLst>
            </p:cNvPr>
            <p:cNvSpPr/>
            <p:nvPr/>
          </p:nvSpPr>
          <p:spPr>
            <a:xfrm>
              <a:off x="145636" y="2337366"/>
              <a:ext cx="914400" cy="914400"/>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40" name="קשת מלאה 15">
              <a:extLst>
                <a:ext uri="{FF2B5EF4-FFF2-40B4-BE49-F238E27FC236}">
                  <a16:creationId xmlns:a16="http://schemas.microsoft.com/office/drawing/2014/main" id="{69B1E7CF-6650-4E12-8A1E-EB46A7EBB9A9}"/>
                </a:ext>
              </a:extLst>
            </p:cNvPr>
            <p:cNvSpPr/>
            <p:nvPr/>
          </p:nvSpPr>
          <p:spPr>
            <a:xfrm rot="2819799">
              <a:off x="109348" y="2301078"/>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41" name="Oval 40">
              <a:extLst>
                <a:ext uri="{FF2B5EF4-FFF2-40B4-BE49-F238E27FC236}">
                  <a16:creationId xmlns:a16="http://schemas.microsoft.com/office/drawing/2014/main" id="{043CA7B0-4EC4-4C3D-B7B0-5FFE82EF7866}"/>
                </a:ext>
              </a:extLst>
            </p:cNvPr>
            <p:cNvSpPr/>
            <p:nvPr/>
          </p:nvSpPr>
          <p:spPr>
            <a:xfrm>
              <a:off x="205672" y="2397402"/>
              <a:ext cx="794328" cy="794328"/>
            </a:xfrm>
            <a:prstGeom prst="ellipse">
              <a:avLst/>
            </a:prstGeom>
            <a:solidFill>
              <a:srgbClr val="003466"/>
            </a:solidFill>
            <a:ln w="12700" cap="flat" cmpd="sng" algn="ctr">
              <a:noFill/>
              <a:prstDash val="solid"/>
              <a:miter lim="800000"/>
            </a:ln>
            <a:effectLst/>
          </p:spPr>
          <p:txBody>
            <a:bodyPr rtlCol="0" anchor="ctr"/>
            <a:lstStyle/>
            <a:p>
              <a:pPr algn="ctr">
                <a:defRPr/>
              </a:pPr>
              <a:r>
                <a:rPr lang="en-US" sz="3600" b="1" kern="0" dirty="0">
                  <a:solidFill>
                    <a:prstClr val="white"/>
                  </a:solidFill>
                  <a:latin typeface="Calibri" panose="020F0502020204030204"/>
                </a:rPr>
                <a:t>2</a:t>
              </a:r>
            </a:p>
          </p:txBody>
        </p:sp>
      </p:grpSp>
      <p:grpSp>
        <p:nvGrpSpPr>
          <p:cNvPr id="42" name="Group 41">
            <a:extLst>
              <a:ext uri="{FF2B5EF4-FFF2-40B4-BE49-F238E27FC236}">
                <a16:creationId xmlns:a16="http://schemas.microsoft.com/office/drawing/2014/main" id="{0E52D117-75D0-4161-9C55-70C69ED10731}"/>
              </a:ext>
            </a:extLst>
          </p:cNvPr>
          <p:cNvGrpSpPr/>
          <p:nvPr/>
        </p:nvGrpSpPr>
        <p:grpSpPr>
          <a:xfrm>
            <a:off x="327707" y="3068961"/>
            <a:ext cx="640615" cy="655091"/>
            <a:chOff x="109348" y="3370793"/>
            <a:chExt cx="986977" cy="986977"/>
          </a:xfrm>
        </p:grpSpPr>
        <p:sp>
          <p:nvSpPr>
            <p:cNvPr id="43" name="Oval 42">
              <a:extLst>
                <a:ext uri="{FF2B5EF4-FFF2-40B4-BE49-F238E27FC236}">
                  <a16:creationId xmlns:a16="http://schemas.microsoft.com/office/drawing/2014/main" id="{B7628599-E72E-46E4-9F5C-7235713FCC3C}"/>
                </a:ext>
              </a:extLst>
            </p:cNvPr>
            <p:cNvSpPr/>
            <p:nvPr/>
          </p:nvSpPr>
          <p:spPr>
            <a:xfrm>
              <a:off x="145636" y="3407081"/>
              <a:ext cx="914400" cy="914400"/>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44" name="קשת מלאה 15">
              <a:extLst>
                <a:ext uri="{FF2B5EF4-FFF2-40B4-BE49-F238E27FC236}">
                  <a16:creationId xmlns:a16="http://schemas.microsoft.com/office/drawing/2014/main" id="{D95DAC11-DC4F-4FAB-887F-124C1C827D8B}"/>
                </a:ext>
              </a:extLst>
            </p:cNvPr>
            <p:cNvSpPr/>
            <p:nvPr/>
          </p:nvSpPr>
          <p:spPr>
            <a:xfrm rot="4409434">
              <a:off x="109348" y="3370793"/>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45" name="Oval 44">
              <a:extLst>
                <a:ext uri="{FF2B5EF4-FFF2-40B4-BE49-F238E27FC236}">
                  <a16:creationId xmlns:a16="http://schemas.microsoft.com/office/drawing/2014/main" id="{C20646C0-8255-4762-8A4B-ACDD18DDF32F}"/>
                </a:ext>
              </a:extLst>
            </p:cNvPr>
            <p:cNvSpPr/>
            <p:nvPr/>
          </p:nvSpPr>
          <p:spPr>
            <a:xfrm>
              <a:off x="205672" y="3467117"/>
              <a:ext cx="794328" cy="794328"/>
            </a:xfrm>
            <a:prstGeom prst="ellipse">
              <a:avLst/>
            </a:prstGeom>
            <a:solidFill>
              <a:srgbClr val="003466"/>
            </a:solidFill>
            <a:ln w="12700" cap="flat" cmpd="sng" algn="ctr">
              <a:noFill/>
              <a:prstDash val="solid"/>
              <a:miter lim="800000"/>
            </a:ln>
            <a:effectLst/>
          </p:spPr>
          <p:txBody>
            <a:bodyPr rtlCol="0" anchor="ctr"/>
            <a:lstStyle/>
            <a:p>
              <a:pPr algn="ctr">
                <a:defRPr/>
              </a:pPr>
              <a:r>
                <a:rPr lang="en-US" sz="3600" b="1" kern="0" dirty="0">
                  <a:solidFill>
                    <a:prstClr val="white"/>
                  </a:solidFill>
                  <a:latin typeface="Calibri" panose="020F0502020204030204"/>
                </a:rPr>
                <a:t>3</a:t>
              </a:r>
            </a:p>
          </p:txBody>
        </p:sp>
      </p:grpSp>
      <p:grpSp>
        <p:nvGrpSpPr>
          <p:cNvPr id="46" name="Group 45">
            <a:extLst>
              <a:ext uri="{FF2B5EF4-FFF2-40B4-BE49-F238E27FC236}">
                <a16:creationId xmlns:a16="http://schemas.microsoft.com/office/drawing/2014/main" id="{402C0391-1C0C-4D26-BC21-3E4FD73AED61}"/>
              </a:ext>
            </a:extLst>
          </p:cNvPr>
          <p:cNvGrpSpPr/>
          <p:nvPr/>
        </p:nvGrpSpPr>
        <p:grpSpPr>
          <a:xfrm>
            <a:off x="327707" y="3789041"/>
            <a:ext cx="640615" cy="655091"/>
            <a:chOff x="109348" y="4440508"/>
            <a:chExt cx="986977" cy="986977"/>
          </a:xfrm>
        </p:grpSpPr>
        <p:sp>
          <p:nvSpPr>
            <p:cNvPr id="47" name="Oval 46">
              <a:extLst>
                <a:ext uri="{FF2B5EF4-FFF2-40B4-BE49-F238E27FC236}">
                  <a16:creationId xmlns:a16="http://schemas.microsoft.com/office/drawing/2014/main" id="{6A3594EB-88D0-417B-A11C-2BF643FA91E1}"/>
                </a:ext>
              </a:extLst>
            </p:cNvPr>
            <p:cNvSpPr/>
            <p:nvPr/>
          </p:nvSpPr>
          <p:spPr>
            <a:xfrm>
              <a:off x="145636" y="4476796"/>
              <a:ext cx="914400" cy="914400"/>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48" name="קשת מלאה 15">
              <a:extLst>
                <a:ext uri="{FF2B5EF4-FFF2-40B4-BE49-F238E27FC236}">
                  <a16:creationId xmlns:a16="http://schemas.microsoft.com/office/drawing/2014/main" id="{008ADA4E-8BCE-4F94-B5ED-F975BAC8417B}"/>
                </a:ext>
              </a:extLst>
            </p:cNvPr>
            <p:cNvSpPr/>
            <p:nvPr/>
          </p:nvSpPr>
          <p:spPr>
            <a:xfrm rot="5930780">
              <a:off x="109348" y="4440508"/>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49" name="Oval 48">
              <a:extLst>
                <a:ext uri="{FF2B5EF4-FFF2-40B4-BE49-F238E27FC236}">
                  <a16:creationId xmlns:a16="http://schemas.microsoft.com/office/drawing/2014/main" id="{C773B3CA-C182-4672-8DC8-86432F8D47BD}"/>
                </a:ext>
              </a:extLst>
            </p:cNvPr>
            <p:cNvSpPr/>
            <p:nvPr/>
          </p:nvSpPr>
          <p:spPr>
            <a:xfrm>
              <a:off x="205672" y="4536832"/>
              <a:ext cx="794328" cy="794328"/>
            </a:xfrm>
            <a:prstGeom prst="ellipse">
              <a:avLst/>
            </a:prstGeom>
            <a:solidFill>
              <a:srgbClr val="003466"/>
            </a:solidFill>
            <a:ln w="12700" cap="flat" cmpd="sng" algn="ctr">
              <a:noFill/>
              <a:prstDash val="solid"/>
              <a:miter lim="800000"/>
            </a:ln>
            <a:effectLst/>
          </p:spPr>
          <p:txBody>
            <a:bodyPr rtlCol="0" anchor="ctr"/>
            <a:lstStyle/>
            <a:p>
              <a:pPr algn="ctr">
                <a:defRPr/>
              </a:pPr>
              <a:r>
                <a:rPr lang="en-US" sz="3600" b="1" kern="0" dirty="0">
                  <a:solidFill>
                    <a:prstClr val="white"/>
                  </a:solidFill>
                  <a:latin typeface="Calibri" panose="020F0502020204030204"/>
                </a:rPr>
                <a:t>4</a:t>
              </a:r>
            </a:p>
          </p:txBody>
        </p:sp>
      </p:grpSp>
      <p:sp>
        <p:nvSpPr>
          <p:cNvPr id="50" name="Text Placeholder 14">
            <a:extLst>
              <a:ext uri="{FF2B5EF4-FFF2-40B4-BE49-F238E27FC236}">
                <a16:creationId xmlns:a16="http://schemas.microsoft.com/office/drawing/2014/main" id="{F7764FC0-0D1D-43F5-9A36-E687B3F9A268}"/>
              </a:ext>
            </a:extLst>
          </p:cNvPr>
          <p:cNvSpPr txBox="1">
            <a:spLocks/>
          </p:cNvSpPr>
          <p:nvPr/>
        </p:nvSpPr>
        <p:spPr>
          <a:xfrm>
            <a:off x="1187625" y="2448762"/>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b="0" dirty="0">
                <a:latin typeface="Calibri" panose="020F0502020204030204"/>
              </a:rPr>
              <a:t>Out-of-the-Box analyses</a:t>
            </a:r>
          </a:p>
        </p:txBody>
      </p:sp>
      <p:sp>
        <p:nvSpPr>
          <p:cNvPr id="51" name="Text Placeholder 14">
            <a:extLst>
              <a:ext uri="{FF2B5EF4-FFF2-40B4-BE49-F238E27FC236}">
                <a16:creationId xmlns:a16="http://schemas.microsoft.com/office/drawing/2014/main" id="{52252BCB-C4F0-47E9-B9D0-B4365E0B1498}"/>
              </a:ext>
            </a:extLst>
          </p:cNvPr>
          <p:cNvSpPr txBox="1">
            <a:spLocks/>
          </p:cNvSpPr>
          <p:nvPr/>
        </p:nvSpPr>
        <p:spPr>
          <a:xfrm>
            <a:off x="1194794" y="3132897"/>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b="0" dirty="0">
                <a:latin typeface="Calibri" panose="020F0502020204030204"/>
              </a:rPr>
              <a:t>Creating new analyses </a:t>
            </a:r>
          </a:p>
        </p:txBody>
      </p:sp>
      <p:sp>
        <p:nvSpPr>
          <p:cNvPr id="52" name="Text Placeholder 14">
            <a:extLst>
              <a:ext uri="{FF2B5EF4-FFF2-40B4-BE49-F238E27FC236}">
                <a16:creationId xmlns:a16="http://schemas.microsoft.com/office/drawing/2014/main" id="{11CA9658-958A-4D74-8145-1D1FBCFB241C}"/>
              </a:ext>
            </a:extLst>
          </p:cNvPr>
          <p:cNvSpPr txBox="1">
            <a:spLocks/>
          </p:cNvSpPr>
          <p:nvPr/>
        </p:nvSpPr>
        <p:spPr>
          <a:xfrm>
            <a:off x="1194794" y="3893850"/>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200" dirty="0">
                <a:solidFill>
                  <a:srgbClr val="FF0000"/>
                </a:solidFill>
                <a:latin typeface="Calibri" panose="020F0502020204030204"/>
              </a:rPr>
              <a:t>Honorable Mentions</a:t>
            </a:r>
          </a:p>
        </p:txBody>
      </p:sp>
    </p:spTree>
    <p:extLst>
      <p:ext uri="{BB962C8B-B14F-4D97-AF65-F5344CB8AC3E}">
        <p14:creationId xmlns:p14="http://schemas.microsoft.com/office/powerpoint/2010/main" val="163056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Newer Subject Areas – Honorary Mentions</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22</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p:txBody>
          <a:bodyPr>
            <a:normAutofit/>
          </a:bodyPr>
          <a:lstStyle/>
          <a:p>
            <a:r>
              <a:rPr lang="en-US" dirty="0"/>
              <a:t>Titles - create </a:t>
            </a:r>
            <a:r>
              <a:rPr lang="en-US" dirty="0" smtClean="0"/>
              <a:t>reports </a:t>
            </a:r>
            <a:r>
              <a:rPr lang="en-US" dirty="0"/>
              <a:t>relating to </a:t>
            </a:r>
            <a:r>
              <a:rPr lang="en-US" dirty="0" smtClean="0"/>
              <a:t>ALL Titles</a:t>
            </a:r>
          </a:p>
          <a:p>
            <a:pPr lvl="1"/>
            <a:r>
              <a:rPr lang="en-US" dirty="0" smtClean="0"/>
              <a:t>Helpful for comparing physical/electronic inventory (weeding)</a:t>
            </a:r>
          </a:p>
          <a:p>
            <a:pPr lvl="1"/>
            <a:r>
              <a:rPr lang="en-US" dirty="0" smtClean="0"/>
              <a:t>Holdings </a:t>
            </a:r>
            <a:endParaRPr lang="en-US" sz="1400" dirty="0"/>
          </a:p>
        </p:txBody>
      </p:sp>
      <p:pic>
        <p:nvPicPr>
          <p:cNvPr id="5" name="Picture 4"/>
          <p:cNvPicPr>
            <a:picLocks noChangeAspect="1"/>
          </p:cNvPicPr>
          <p:nvPr/>
        </p:nvPicPr>
        <p:blipFill rotWithShape="1">
          <a:blip r:embed="rId3"/>
          <a:srcRect l="1297" t="29329" r="23435" b="33266"/>
          <a:stretch/>
        </p:blipFill>
        <p:spPr>
          <a:xfrm>
            <a:off x="243941" y="2852936"/>
            <a:ext cx="8504525" cy="2376264"/>
          </a:xfrm>
          <a:prstGeom prst="rect">
            <a:avLst/>
          </a:prstGeom>
        </p:spPr>
      </p:pic>
    </p:spTree>
    <p:extLst>
      <p:ext uri="{BB962C8B-B14F-4D97-AF65-F5344CB8AC3E}">
        <p14:creationId xmlns:p14="http://schemas.microsoft.com/office/powerpoint/2010/main" val="1164458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Honorary Mentions – Titles Subject Area</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23</a:t>
            </a:fld>
            <a:endParaRPr lang="en-US" dirty="0"/>
          </a:p>
        </p:txBody>
      </p:sp>
      <p:pic>
        <p:nvPicPr>
          <p:cNvPr id="6" name="Picture 5"/>
          <p:cNvPicPr>
            <a:picLocks noChangeAspect="1"/>
          </p:cNvPicPr>
          <p:nvPr/>
        </p:nvPicPr>
        <p:blipFill rotWithShape="1">
          <a:blip r:embed="rId3"/>
          <a:srcRect l="18495" t="29558" r="2636" b="32015"/>
          <a:stretch/>
        </p:blipFill>
        <p:spPr>
          <a:xfrm>
            <a:off x="265483" y="2029803"/>
            <a:ext cx="8674703" cy="2376264"/>
          </a:xfrm>
          <a:prstGeom prst="rect">
            <a:avLst/>
          </a:prstGeom>
        </p:spPr>
      </p:pic>
    </p:spTree>
    <p:extLst>
      <p:ext uri="{BB962C8B-B14F-4D97-AF65-F5344CB8AC3E}">
        <p14:creationId xmlns:p14="http://schemas.microsoft.com/office/powerpoint/2010/main" val="3761439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Newer Subject Areas – Honorary Mentions</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24</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p:txBody>
          <a:bodyPr>
            <a:normAutofit/>
          </a:bodyPr>
          <a:lstStyle/>
          <a:p>
            <a:pPr marL="0" indent="0">
              <a:buNone/>
            </a:pPr>
            <a:r>
              <a:rPr lang="en-US" dirty="0" smtClean="0"/>
              <a:t>Usage </a:t>
            </a:r>
            <a:r>
              <a:rPr lang="en-US" dirty="0"/>
              <a:t>-  Usage Data subject area originates from the COUNTER reports loaded by the Alma </a:t>
            </a:r>
            <a:r>
              <a:rPr lang="en-US" dirty="0" smtClean="0"/>
              <a:t>institution</a:t>
            </a:r>
          </a:p>
          <a:p>
            <a:pPr lvl="1"/>
            <a:r>
              <a:rPr lang="en-US" dirty="0"/>
              <a:t> you must set the enable_usage_tracking parameter (Configuration &gt; Analytics &gt; Other Settings) </a:t>
            </a:r>
            <a:endParaRPr lang="en-US" dirty="0" smtClean="0"/>
          </a:p>
          <a:p>
            <a:pPr lvl="1"/>
            <a:r>
              <a:rPr lang="en-US" dirty="0" smtClean="0"/>
              <a:t>Cost Usage - </a:t>
            </a:r>
            <a:r>
              <a:rPr lang="en-US" dirty="0"/>
              <a:t> holds details about the purchase, including Cost, Cost Per Use, and PO Line </a:t>
            </a:r>
            <a:r>
              <a:rPr lang="en-US" dirty="0" smtClean="0"/>
              <a:t>ID</a:t>
            </a:r>
          </a:p>
          <a:p>
            <a:pPr marL="457189" lvl="1" indent="0">
              <a:buNone/>
            </a:pPr>
            <a:endParaRPr lang="en-US" sz="1400" dirty="0"/>
          </a:p>
        </p:txBody>
      </p:sp>
      <p:pic>
        <p:nvPicPr>
          <p:cNvPr id="5" name="Picture 4"/>
          <p:cNvPicPr>
            <a:picLocks noChangeAspect="1"/>
          </p:cNvPicPr>
          <p:nvPr/>
        </p:nvPicPr>
        <p:blipFill rotWithShape="1">
          <a:blip r:embed="rId3"/>
          <a:srcRect l="1357" t="31442" r="47063" b="46469"/>
          <a:stretch/>
        </p:blipFill>
        <p:spPr>
          <a:xfrm>
            <a:off x="827587" y="3717036"/>
            <a:ext cx="7679565" cy="1849061"/>
          </a:xfrm>
          <a:prstGeom prst="rect">
            <a:avLst/>
          </a:prstGeom>
        </p:spPr>
      </p:pic>
    </p:spTree>
    <p:extLst>
      <p:ext uri="{BB962C8B-B14F-4D97-AF65-F5344CB8AC3E}">
        <p14:creationId xmlns:p14="http://schemas.microsoft.com/office/powerpoint/2010/main" val="101747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Newer Subject Areas – Honorary Mentions</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25</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p:txBody>
          <a:bodyPr>
            <a:normAutofit/>
          </a:bodyPr>
          <a:lstStyle/>
          <a:p>
            <a:pPr marL="0" indent="0">
              <a:buNone/>
            </a:pPr>
            <a:r>
              <a:rPr lang="en-US" dirty="0" smtClean="0"/>
              <a:t>Physical Inventory &gt; Holding  </a:t>
            </a:r>
          </a:p>
          <a:p>
            <a:r>
              <a:rPr lang="en-US" dirty="0" smtClean="0"/>
              <a:t>Will now be able to find holdings that do not have physical items attached!</a:t>
            </a:r>
          </a:p>
        </p:txBody>
      </p:sp>
      <p:pic>
        <p:nvPicPr>
          <p:cNvPr id="5" name="Picture 4"/>
          <p:cNvPicPr>
            <a:picLocks noChangeAspect="1"/>
          </p:cNvPicPr>
          <p:nvPr/>
        </p:nvPicPr>
        <p:blipFill rotWithShape="1">
          <a:blip r:embed="rId3"/>
          <a:srcRect l="19949" t="34563" r="16923" b="29261"/>
          <a:stretch/>
        </p:blipFill>
        <p:spPr>
          <a:xfrm>
            <a:off x="560655" y="2780929"/>
            <a:ext cx="8022695" cy="2584884"/>
          </a:xfrm>
          <a:prstGeom prst="rect">
            <a:avLst/>
          </a:prstGeom>
        </p:spPr>
      </p:pic>
    </p:spTree>
    <p:extLst>
      <p:ext uri="{BB962C8B-B14F-4D97-AF65-F5344CB8AC3E}">
        <p14:creationId xmlns:p14="http://schemas.microsoft.com/office/powerpoint/2010/main" val="1455239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3E215-9905-4296-80B3-68AB19F2F2EE}"/>
              </a:ext>
            </a:extLst>
          </p:cNvPr>
          <p:cNvSpPr>
            <a:spLocks noGrp="1"/>
          </p:cNvSpPr>
          <p:nvPr>
            <p:ph type="body" sz="quarter" idx="13"/>
          </p:nvPr>
        </p:nvSpPr>
        <p:spPr/>
        <p:txBody>
          <a:bodyPr>
            <a:normAutofit/>
          </a:bodyPr>
          <a:lstStyle/>
          <a:p>
            <a:r>
              <a:rPr lang="en-US" sz="2800" dirty="0"/>
              <a:t>Analytics Basics &amp; Structure</a:t>
            </a:r>
          </a:p>
          <a:p>
            <a:endParaRPr lang="en-US" sz="2000" b="0" dirty="0"/>
          </a:p>
          <a:p>
            <a:pPr marL="342891" indent="-342891">
              <a:buFont typeface="Arial" panose="020B0604020202020204" pitchFamily="34" charset="0"/>
              <a:buChar char="•"/>
            </a:pPr>
            <a:r>
              <a:rPr lang="en-US" b="0" dirty="0" smtClean="0"/>
              <a:t>Design Analytics takes you to an outside application / Oracle </a:t>
            </a:r>
          </a:p>
          <a:p>
            <a:pPr marL="342891" indent="-342891">
              <a:buFont typeface="Arial" panose="020B0604020202020204" pitchFamily="34" charset="0"/>
              <a:buChar char="•"/>
            </a:pPr>
            <a:r>
              <a:rPr lang="en-US" b="0" dirty="0" smtClean="0"/>
              <a:t>Analytics retains deleted items, bibs, portfolios, and requests</a:t>
            </a:r>
          </a:p>
        </p:txBody>
      </p:sp>
      <p:sp>
        <p:nvSpPr>
          <p:cNvPr id="3" name="Slide Number Placeholder 2">
            <a:extLst>
              <a:ext uri="{FF2B5EF4-FFF2-40B4-BE49-F238E27FC236}">
                <a16:creationId xmlns:a16="http://schemas.microsoft.com/office/drawing/2014/main" id="{E98C627D-4AFE-4C66-A659-27C704D5F540}"/>
              </a:ext>
            </a:extLst>
          </p:cNvPr>
          <p:cNvSpPr>
            <a:spLocks noGrp="1"/>
          </p:cNvSpPr>
          <p:nvPr>
            <p:ph type="sldNum" sz="quarter" idx="4294967295"/>
          </p:nvPr>
        </p:nvSpPr>
        <p:spPr>
          <a:xfrm>
            <a:off x="0" y="6453188"/>
            <a:ext cx="539750" cy="485775"/>
          </a:xfrm>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1365082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a:t>Analytics Basics &amp; Structure</a:t>
            </a:r>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4</a:t>
            </a:fld>
            <a:endParaRPr lang="en-US" dirty="0"/>
          </a:p>
        </p:txBody>
      </p:sp>
      <p:pic>
        <p:nvPicPr>
          <p:cNvPr id="6" name="Picture 5"/>
          <p:cNvPicPr>
            <a:picLocks noChangeAspect="1"/>
          </p:cNvPicPr>
          <p:nvPr/>
        </p:nvPicPr>
        <p:blipFill rotWithShape="1">
          <a:blip r:embed="rId3"/>
          <a:srcRect l="2383" t="31076" r="38511" b="29373"/>
          <a:stretch/>
        </p:blipFill>
        <p:spPr>
          <a:xfrm>
            <a:off x="251522" y="1517535"/>
            <a:ext cx="5935271" cy="2232949"/>
          </a:xfrm>
          <a:prstGeom prst="rect">
            <a:avLst/>
          </a:prstGeom>
        </p:spPr>
      </p:pic>
      <p:pic>
        <p:nvPicPr>
          <p:cNvPr id="7" name="Picture 6"/>
          <p:cNvPicPr>
            <a:picLocks noChangeAspect="1"/>
          </p:cNvPicPr>
          <p:nvPr/>
        </p:nvPicPr>
        <p:blipFill rotWithShape="1">
          <a:blip r:embed="rId4"/>
          <a:srcRect l="17511" t="37986" r="29194" b="29544"/>
          <a:stretch/>
        </p:blipFill>
        <p:spPr>
          <a:xfrm>
            <a:off x="2627788" y="3514500"/>
            <a:ext cx="6371269" cy="2182419"/>
          </a:xfrm>
          <a:prstGeom prst="rect">
            <a:avLst/>
          </a:prstGeom>
        </p:spPr>
      </p:pic>
    </p:spTree>
    <p:extLst>
      <p:ext uri="{BB962C8B-B14F-4D97-AF65-F5344CB8AC3E}">
        <p14:creationId xmlns:p14="http://schemas.microsoft.com/office/powerpoint/2010/main" val="3986172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a:t>Analytics Basics &amp; Structure</a:t>
            </a:r>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5</a:t>
            </a:fld>
            <a:endParaRPr lang="en-US" dirty="0"/>
          </a:p>
        </p:txBody>
      </p:sp>
      <p:sp>
        <p:nvSpPr>
          <p:cNvPr id="4" name="Content Placeholder 3"/>
          <p:cNvSpPr>
            <a:spLocks noGrp="1"/>
          </p:cNvSpPr>
          <p:nvPr>
            <p:ph idx="1"/>
          </p:nvPr>
        </p:nvSpPr>
        <p:spPr/>
        <p:txBody>
          <a:bodyPr/>
          <a:lstStyle/>
          <a:p>
            <a:pPr marL="0" indent="0" algn="ctr">
              <a:buNone/>
            </a:pPr>
            <a:r>
              <a:rPr lang="en-US" dirty="0"/>
              <a:t>Analytics is updated </a:t>
            </a:r>
            <a:r>
              <a:rPr lang="en-US" dirty="0" smtClean="0"/>
              <a:t>daily</a:t>
            </a:r>
          </a:p>
          <a:p>
            <a:pPr marL="0" indent="0">
              <a:buNone/>
            </a:pPr>
            <a:endParaRPr lang="en-US" dirty="0"/>
          </a:p>
          <a:p>
            <a:pPr marL="0" indent="0">
              <a:buNone/>
            </a:pPr>
            <a:endParaRPr lang="en-US" dirty="0"/>
          </a:p>
          <a:p>
            <a:endParaRPr lang="en-US" dirty="0"/>
          </a:p>
        </p:txBody>
      </p:sp>
      <p:pic>
        <p:nvPicPr>
          <p:cNvPr id="5" name="Picture 4"/>
          <p:cNvPicPr>
            <a:picLocks noChangeAspect="1"/>
          </p:cNvPicPr>
          <p:nvPr/>
        </p:nvPicPr>
        <p:blipFill rotWithShape="1">
          <a:blip r:embed="rId3"/>
          <a:srcRect l="51380" t="11576" b="14506"/>
          <a:stretch/>
        </p:blipFill>
        <p:spPr>
          <a:xfrm>
            <a:off x="323529" y="2037203"/>
            <a:ext cx="4155572" cy="3552039"/>
          </a:xfrm>
          <a:prstGeom prst="rect">
            <a:avLst/>
          </a:prstGeom>
        </p:spPr>
      </p:pic>
      <p:pic>
        <p:nvPicPr>
          <p:cNvPr id="6" name="Picture 5"/>
          <p:cNvPicPr>
            <a:picLocks noChangeAspect="1"/>
          </p:cNvPicPr>
          <p:nvPr/>
        </p:nvPicPr>
        <p:blipFill rotWithShape="1">
          <a:blip r:embed="rId3"/>
          <a:srcRect l="52847" t="78888" r="3899" b="15402"/>
          <a:stretch/>
        </p:blipFill>
        <p:spPr>
          <a:xfrm>
            <a:off x="1048555" y="3027118"/>
            <a:ext cx="7149127" cy="530587"/>
          </a:xfrm>
          <a:prstGeom prst="rect">
            <a:avLst/>
          </a:prstGeom>
        </p:spPr>
      </p:pic>
    </p:spTree>
    <p:extLst>
      <p:ext uri="{BB962C8B-B14F-4D97-AF65-F5344CB8AC3E}">
        <p14:creationId xmlns:p14="http://schemas.microsoft.com/office/powerpoint/2010/main" val="8222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Terminology</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6</a:t>
            </a:fld>
            <a:endParaRPr lang="en-US" dirty="0"/>
          </a:p>
        </p:txBody>
      </p:sp>
      <p:pic>
        <p:nvPicPr>
          <p:cNvPr id="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2667" y="1003300"/>
            <a:ext cx="5839304" cy="5305425"/>
          </a:xfrm>
        </p:spPr>
      </p:pic>
    </p:spTree>
    <p:extLst>
      <p:ext uri="{BB962C8B-B14F-4D97-AF65-F5344CB8AC3E}">
        <p14:creationId xmlns:p14="http://schemas.microsoft.com/office/powerpoint/2010/main" val="1555508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Hands-on: Exploring Analytics </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7</a:t>
            </a:fld>
            <a:endParaRPr lang="en-US" dirty="0"/>
          </a:p>
        </p:txBody>
      </p:sp>
      <p:pic>
        <p:nvPicPr>
          <p:cNvPr id="5" name="Content Placeholder 4">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006358" y="1609730"/>
            <a:ext cx="5151927" cy="3979863"/>
          </a:xfrm>
        </p:spPr>
      </p:pic>
    </p:spTree>
    <p:extLst>
      <p:ext uri="{BB962C8B-B14F-4D97-AF65-F5344CB8AC3E}">
        <p14:creationId xmlns:p14="http://schemas.microsoft.com/office/powerpoint/2010/main" val="3316896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B23B-7996-4908-9BD5-FD617EDB7A8C}"/>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E5F25A63-346A-45B3-90B5-B0F27BD07D67}"/>
              </a:ext>
            </a:extLst>
          </p:cNvPr>
          <p:cNvSpPr>
            <a:spLocks noGrp="1"/>
          </p:cNvSpPr>
          <p:nvPr>
            <p:ph type="sldNum" sz="quarter" idx="4"/>
          </p:nvPr>
        </p:nvSpPr>
        <p:spPr/>
        <p:txBody>
          <a:bodyPr/>
          <a:lstStyle/>
          <a:p>
            <a:fld id="{1C146586-7EC2-481D-848F-8CE41EB2DE6C}" type="slidenum">
              <a:rPr lang="en-US" smtClean="0"/>
              <a:pPr/>
              <a:t>8</a:t>
            </a:fld>
            <a:endParaRPr lang="en-US" dirty="0"/>
          </a:p>
        </p:txBody>
      </p:sp>
      <p:grpSp>
        <p:nvGrpSpPr>
          <p:cNvPr id="33" name="Group 32">
            <a:extLst>
              <a:ext uri="{FF2B5EF4-FFF2-40B4-BE49-F238E27FC236}">
                <a16:creationId xmlns:a16="http://schemas.microsoft.com/office/drawing/2014/main" id="{880843AA-D8EC-43C8-AACE-CB702EA4F187}"/>
              </a:ext>
            </a:extLst>
          </p:cNvPr>
          <p:cNvGrpSpPr/>
          <p:nvPr/>
        </p:nvGrpSpPr>
        <p:grpSpPr>
          <a:xfrm>
            <a:off x="327707" y="1641278"/>
            <a:ext cx="640615" cy="655091"/>
            <a:chOff x="109348" y="1231363"/>
            <a:chExt cx="986977" cy="986977"/>
          </a:xfrm>
        </p:grpSpPr>
        <p:sp>
          <p:nvSpPr>
            <p:cNvPr id="34" name="Oval 33">
              <a:extLst>
                <a:ext uri="{FF2B5EF4-FFF2-40B4-BE49-F238E27FC236}">
                  <a16:creationId xmlns:a16="http://schemas.microsoft.com/office/drawing/2014/main" id="{BB909E4B-03DB-46A7-B51D-1AE2857321EC}"/>
                </a:ext>
              </a:extLst>
            </p:cNvPr>
            <p:cNvSpPr/>
            <p:nvPr/>
          </p:nvSpPr>
          <p:spPr>
            <a:xfrm>
              <a:off x="145636" y="1267651"/>
              <a:ext cx="914400" cy="914400"/>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35" name="קשת מלאה 15">
              <a:extLst>
                <a:ext uri="{FF2B5EF4-FFF2-40B4-BE49-F238E27FC236}">
                  <a16:creationId xmlns:a16="http://schemas.microsoft.com/office/drawing/2014/main" id="{E556F67E-6FAF-4548-AAC1-97DCEF8453C8}"/>
                </a:ext>
              </a:extLst>
            </p:cNvPr>
            <p:cNvSpPr/>
            <p:nvPr/>
          </p:nvSpPr>
          <p:spPr>
            <a:xfrm rot="305064">
              <a:off x="109348" y="1231363"/>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36" name="Oval 35">
              <a:extLst>
                <a:ext uri="{FF2B5EF4-FFF2-40B4-BE49-F238E27FC236}">
                  <a16:creationId xmlns:a16="http://schemas.microsoft.com/office/drawing/2014/main" id="{799E3AE8-BCBA-469E-AC01-00A52F30E18B}"/>
                </a:ext>
              </a:extLst>
            </p:cNvPr>
            <p:cNvSpPr/>
            <p:nvPr/>
          </p:nvSpPr>
          <p:spPr>
            <a:xfrm>
              <a:off x="205672" y="1327687"/>
              <a:ext cx="794328" cy="794328"/>
            </a:xfrm>
            <a:prstGeom prst="ellipse">
              <a:avLst/>
            </a:prstGeom>
            <a:solidFill>
              <a:srgbClr val="003466"/>
            </a:solidFill>
            <a:ln w="12700" cap="flat" cmpd="sng" algn="ctr">
              <a:noFill/>
              <a:prstDash val="solid"/>
              <a:miter lim="800000"/>
            </a:ln>
            <a:effectLst/>
          </p:spPr>
          <p:txBody>
            <a:bodyPr rtlCol="0" anchor="ctr"/>
            <a:lstStyle/>
            <a:p>
              <a:pPr algn="ctr">
                <a:defRPr/>
              </a:pPr>
              <a:r>
                <a:rPr lang="en-US" sz="3600" b="1" kern="0" dirty="0">
                  <a:solidFill>
                    <a:prstClr val="white"/>
                  </a:solidFill>
                  <a:latin typeface="Calibri" panose="020F0502020204030204"/>
                </a:rPr>
                <a:t>1</a:t>
              </a:r>
            </a:p>
          </p:txBody>
        </p:sp>
      </p:grpSp>
      <p:sp>
        <p:nvSpPr>
          <p:cNvPr id="37" name="Text Placeholder 14">
            <a:extLst>
              <a:ext uri="{FF2B5EF4-FFF2-40B4-BE49-F238E27FC236}">
                <a16:creationId xmlns:a16="http://schemas.microsoft.com/office/drawing/2014/main" id="{8B16D1E8-3397-4205-AD0E-20452CD21FE8}"/>
              </a:ext>
            </a:extLst>
          </p:cNvPr>
          <p:cNvSpPr txBox="1">
            <a:spLocks/>
          </p:cNvSpPr>
          <p:nvPr/>
        </p:nvSpPr>
        <p:spPr>
          <a:xfrm>
            <a:off x="1187625" y="1698077"/>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0" dirty="0">
                <a:solidFill>
                  <a:prstClr val="black"/>
                </a:solidFill>
                <a:latin typeface="Calibri" panose="020F0502020204030204"/>
              </a:rPr>
              <a:t>Analytics Basics – Structure &amp; Terms</a:t>
            </a:r>
          </a:p>
        </p:txBody>
      </p:sp>
      <p:grpSp>
        <p:nvGrpSpPr>
          <p:cNvPr id="38" name="Group 37">
            <a:extLst>
              <a:ext uri="{FF2B5EF4-FFF2-40B4-BE49-F238E27FC236}">
                <a16:creationId xmlns:a16="http://schemas.microsoft.com/office/drawing/2014/main" id="{E6DAC951-5F06-4551-A73E-7D459BDE379D}"/>
              </a:ext>
            </a:extLst>
          </p:cNvPr>
          <p:cNvGrpSpPr/>
          <p:nvPr/>
        </p:nvGrpSpPr>
        <p:grpSpPr>
          <a:xfrm>
            <a:off x="327707" y="2348881"/>
            <a:ext cx="640615" cy="655091"/>
            <a:chOff x="109348" y="2301078"/>
            <a:chExt cx="986977" cy="986977"/>
          </a:xfrm>
        </p:grpSpPr>
        <p:sp>
          <p:nvSpPr>
            <p:cNvPr id="39" name="Oval 38">
              <a:extLst>
                <a:ext uri="{FF2B5EF4-FFF2-40B4-BE49-F238E27FC236}">
                  <a16:creationId xmlns:a16="http://schemas.microsoft.com/office/drawing/2014/main" id="{5A9644D1-D623-491C-9E6C-0DC1FE0499EE}"/>
                </a:ext>
              </a:extLst>
            </p:cNvPr>
            <p:cNvSpPr/>
            <p:nvPr/>
          </p:nvSpPr>
          <p:spPr>
            <a:xfrm>
              <a:off x="145636" y="2337366"/>
              <a:ext cx="914400" cy="914400"/>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40" name="קשת מלאה 15">
              <a:extLst>
                <a:ext uri="{FF2B5EF4-FFF2-40B4-BE49-F238E27FC236}">
                  <a16:creationId xmlns:a16="http://schemas.microsoft.com/office/drawing/2014/main" id="{69B1E7CF-6650-4E12-8A1E-EB46A7EBB9A9}"/>
                </a:ext>
              </a:extLst>
            </p:cNvPr>
            <p:cNvSpPr/>
            <p:nvPr/>
          </p:nvSpPr>
          <p:spPr>
            <a:xfrm rot="2819799">
              <a:off x="109348" y="2301078"/>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41" name="Oval 40">
              <a:extLst>
                <a:ext uri="{FF2B5EF4-FFF2-40B4-BE49-F238E27FC236}">
                  <a16:creationId xmlns:a16="http://schemas.microsoft.com/office/drawing/2014/main" id="{043CA7B0-4EC4-4C3D-B7B0-5FFE82EF7866}"/>
                </a:ext>
              </a:extLst>
            </p:cNvPr>
            <p:cNvSpPr/>
            <p:nvPr/>
          </p:nvSpPr>
          <p:spPr>
            <a:xfrm>
              <a:off x="205672" y="2397402"/>
              <a:ext cx="794328" cy="794328"/>
            </a:xfrm>
            <a:prstGeom prst="ellipse">
              <a:avLst/>
            </a:prstGeom>
            <a:solidFill>
              <a:srgbClr val="003466"/>
            </a:solidFill>
            <a:ln w="12700" cap="flat" cmpd="sng" algn="ctr">
              <a:noFill/>
              <a:prstDash val="solid"/>
              <a:miter lim="800000"/>
            </a:ln>
            <a:effectLst/>
          </p:spPr>
          <p:txBody>
            <a:bodyPr rtlCol="0" anchor="ctr"/>
            <a:lstStyle/>
            <a:p>
              <a:pPr algn="ctr">
                <a:defRPr/>
              </a:pPr>
              <a:r>
                <a:rPr lang="en-US" sz="3600" b="1" kern="0" dirty="0">
                  <a:solidFill>
                    <a:prstClr val="white"/>
                  </a:solidFill>
                  <a:latin typeface="Calibri" panose="020F0502020204030204"/>
                </a:rPr>
                <a:t>2</a:t>
              </a:r>
            </a:p>
          </p:txBody>
        </p:sp>
      </p:grpSp>
      <p:grpSp>
        <p:nvGrpSpPr>
          <p:cNvPr id="42" name="Group 41">
            <a:extLst>
              <a:ext uri="{FF2B5EF4-FFF2-40B4-BE49-F238E27FC236}">
                <a16:creationId xmlns:a16="http://schemas.microsoft.com/office/drawing/2014/main" id="{0E52D117-75D0-4161-9C55-70C69ED10731}"/>
              </a:ext>
            </a:extLst>
          </p:cNvPr>
          <p:cNvGrpSpPr/>
          <p:nvPr/>
        </p:nvGrpSpPr>
        <p:grpSpPr>
          <a:xfrm>
            <a:off x="327707" y="3068961"/>
            <a:ext cx="640615" cy="655091"/>
            <a:chOff x="109348" y="3370793"/>
            <a:chExt cx="986977" cy="986977"/>
          </a:xfrm>
        </p:grpSpPr>
        <p:sp>
          <p:nvSpPr>
            <p:cNvPr id="43" name="Oval 42">
              <a:extLst>
                <a:ext uri="{FF2B5EF4-FFF2-40B4-BE49-F238E27FC236}">
                  <a16:creationId xmlns:a16="http://schemas.microsoft.com/office/drawing/2014/main" id="{B7628599-E72E-46E4-9F5C-7235713FCC3C}"/>
                </a:ext>
              </a:extLst>
            </p:cNvPr>
            <p:cNvSpPr/>
            <p:nvPr/>
          </p:nvSpPr>
          <p:spPr>
            <a:xfrm>
              <a:off x="145636" y="3407081"/>
              <a:ext cx="914400" cy="914400"/>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44" name="קשת מלאה 15">
              <a:extLst>
                <a:ext uri="{FF2B5EF4-FFF2-40B4-BE49-F238E27FC236}">
                  <a16:creationId xmlns:a16="http://schemas.microsoft.com/office/drawing/2014/main" id="{D95DAC11-DC4F-4FAB-887F-124C1C827D8B}"/>
                </a:ext>
              </a:extLst>
            </p:cNvPr>
            <p:cNvSpPr/>
            <p:nvPr/>
          </p:nvSpPr>
          <p:spPr>
            <a:xfrm rot="4409434">
              <a:off x="109348" y="3370793"/>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45" name="Oval 44">
              <a:extLst>
                <a:ext uri="{FF2B5EF4-FFF2-40B4-BE49-F238E27FC236}">
                  <a16:creationId xmlns:a16="http://schemas.microsoft.com/office/drawing/2014/main" id="{C20646C0-8255-4762-8A4B-ACDD18DDF32F}"/>
                </a:ext>
              </a:extLst>
            </p:cNvPr>
            <p:cNvSpPr/>
            <p:nvPr/>
          </p:nvSpPr>
          <p:spPr>
            <a:xfrm>
              <a:off x="205672" y="3467117"/>
              <a:ext cx="794328" cy="794328"/>
            </a:xfrm>
            <a:prstGeom prst="ellipse">
              <a:avLst/>
            </a:prstGeom>
            <a:solidFill>
              <a:srgbClr val="003466"/>
            </a:solidFill>
            <a:ln w="12700" cap="flat" cmpd="sng" algn="ctr">
              <a:noFill/>
              <a:prstDash val="solid"/>
              <a:miter lim="800000"/>
            </a:ln>
            <a:effectLst/>
          </p:spPr>
          <p:txBody>
            <a:bodyPr rtlCol="0" anchor="ctr"/>
            <a:lstStyle/>
            <a:p>
              <a:pPr algn="ctr">
                <a:defRPr/>
              </a:pPr>
              <a:r>
                <a:rPr lang="en-US" sz="3600" b="1" kern="0" dirty="0">
                  <a:solidFill>
                    <a:prstClr val="white"/>
                  </a:solidFill>
                  <a:latin typeface="Calibri" panose="020F0502020204030204"/>
                </a:rPr>
                <a:t>3</a:t>
              </a:r>
            </a:p>
          </p:txBody>
        </p:sp>
      </p:grpSp>
      <p:grpSp>
        <p:nvGrpSpPr>
          <p:cNvPr id="46" name="Group 45">
            <a:extLst>
              <a:ext uri="{FF2B5EF4-FFF2-40B4-BE49-F238E27FC236}">
                <a16:creationId xmlns:a16="http://schemas.microsoft.com/office/drawing/2014/main" id="{402C0391-1C0C-4D26-BC21-3E4FD73AED61}"/>
              </a:ext>
            </a:extLst>
          </p:cNvPr>
          <p:cNvGrpSpPr/>
          <p:nvPr/>
        </p:nvGrpSpPr>
        <p:grpSpPr>
          <a:xfrm>
            <a:off x="327707" y="3789041"/>
            <a:ext cx="640615" cy="655091"/>
            <a:chOff x="109348" y="4440508"/>
            <a:chExt cx="986977" cy="986977"/>
          </a:xfrm>
        </p:grpSpPr>
        <p:sp>
          <p:nvSpPr>
            <p:cNvPr id="47" name="Oval 46">
              <a:extLst>
                <a:ext uri="{FF2B5EF4-FFF2-40B4-BE49-F238E27FC236}">
                  <a16:creationId xmlns:a16="http://schemas.microsoft.com/office/drawing/2014/main" id="{6A3594EB-88D0-417B-A11C-2BF643FA91E1}"/>
                </a:ext>
              </a:extLst>
            </p:cNvPr>
            <p:cNvSpPr/>
            <p:nvPr/>
          </p:nvSpPr>
          <p:spPr>
            <a:xfrm>
              <a:off x="145636" y="4476796"/>
              <a:ext cx="914400" cy="914400"/>
            </a:xfrm>
            <a:prstGeom prst="ellipse">
              <a:avLst/>
            </a:prstGeom>
            <a:solidFill>
              <a:sysClr val="window" lastClr="FFFFFF"/>
            </a:solidFill>
            <a:ln w="12700" cap="flat" cmpd="sng" algn="ctr">
              <a:no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48" name="קשת מלאה 15">
              <a:extLst>
                <a:ext uri="{FF2B5EF4-FFF2-40B4-BE49-F238E27FC236}">
                  <a16:creationId xmlns:a16="http://schemas.microsoft.com/office/drawing/2014/main" id="{008ADA4E-8BCE-4F94-B5ED-F975BAC8417B}"/>
                </a:ext>
              </a:extLst>
            </p:cNvPr>
            <p:cNvSpPr/>
            <p:nvPr/>
          </p:nvSpPr>
          <p:spPr>
            <a:xfrm rot="5930780">
              <a:off x="109348" y="4440508"/>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algn="ctr">
                <a:defRPr/>
              </a:pPr>
              <a:endParaRPr lang="en-US" kern="0" dirty="0">
                <a:solidFill>
                  <a:prstClr val="black"/>
                </a:solidFill>
                <a:latin typeface="Calibri" panose="020F0502020204030204"/>
              </a:endParaRPr>
            </a:p>
          </p:txBody>
        </p:sp>
        <p:sp>
          <p:nvSpPr>
            <p:cNvPr id="49" name="Oval 48">
              <a:extLst>
                <a:ext uri="{FF2B5EF4-FFF2-40B4-BE49-F238E27FC236}">
                  <a16:creationId xmlns:a16="http://schemas.microsoft.com/office/drawing/2014/main" id="{C773B3CA-C182-4672-8DC8-86432F8D47BD}"/>
                </a:ext>
              </a:extLst>
            </p:cNvPr>
            <p:cNvSpPr/>
            <p:nvPr/>
          </p:nvSpPr>
          <p:spPr>
            <a:xfrm>
              <a:off x="205672" y="4536832"/>
              <a:ext cx="794328" cy="794328"/>
            </a:xfrm>
            <a:prstGeom prst="ellipse">
              <a:avLst/>
            </a:prstGeom>
            <a:solidFill>
              <a:srgbClr val="003466"/>
            </a:solidFill>
            <a:ln w="12700" cap="flat" cmpd="sng" algn="ctr">
              <a:noFill/>
              <a:prstDash val="solid"/>
              <a:miter lim="800000"/>
            </a:ln>
            <a:effectLst/>
          </p:spPr>
          <p:txBody>
            <a:bodyPr rtlCol="0" anchor="ctr"/>
            <a:lstStyle/>
            <a:p>
              <a:pPr algn="ctr">
                <a:defRPr/>
              </a:pPr>
              <a:r>
                <a:rPr lang="en-US" sz="3600" b="1" kern="0" dirty="0">
                  <a:solidFill>
                    <a:prstClr val="white"/>
                  </a:solidFill>
                  <a:latin typeface="Calibri" panose="020F0502020204030204"/>
                </a:rPr>
                <a:t>4</a:t>
              </a:r>
            </a:p>
          </p:txBody>
        </p:sp>
      </p:grpSp>
      <p:sp>
        <p:nvSpPr>
          <p:cNvPr id="50" name="Text Placeholder 14">
            <a:extLst>
              <a:ext uri="{FF2B5EF4-FFF2-40B4-BE49-F238E27FC236}">
                <a16:creationId xmlns:a16="http://schemas.microsoft.com/office/drawing/2014/main" id="{F7764FC0-0D1D-43F5-9A36-E687B3F9A268}"/>
              </a:ext>
            </a:extLst>
          </p:cNvPr>
          <p:cNvSpPr txBox="1">
            <a:spLocks/>
          </p:cNvSpPr>
          <p:nvPr/>
        </p:nvSpPr>
        <p:spPr>
          <a:xfrm>
            <a:off x="1187625" y="2448762"/>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dirty="0">
                <a:solidFill>
                  <a:srgbClr val="FF0000"/>
                </a:solidFill>
                <a:latin typeface="Calibri" panose="020F0502020204030204"/>
              </a:rPr>
              <a:t>Out-of-the-Box analyses</a:t>
            </a:r>
          </a:p>
        </p:txBody>
      </p:sp>
      <p:sp>
        <p:nvSpPr>
          <p:cNvPr id="51" name="Text Placeholder 14">
            <a:extLst>
              <a:ext uri="{FF2B5EF4-FFF2-40B4-BE49-F238E27FC236}">
                <a16:creationId xmlns:a16="http://schemas.microsoft.com/office/drawing/2014/main" id="{52252BCB-C4F0-47E9-B9D0-B4365E0B1498}"/>
              </a:ext>
            </a:extLst>
          </p:cNvPr>
          <p:cNvSpPr txBox="1">
            <a:spLocks/>
          </p:cNvSpPr>
          <p:nvPr/>
        </p:nvSpPr>
        <p:spPr>
          <a:xfrm>
            <a:off x="1194794" y="3132897"/>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Creating new analyses </a:t>
            </a:r>
          </a:p>
        </p:txBody>
      </p:sp>
      <p:sp>
        <p:nvSpPr>
          <p:cNvPr id="52" name="Text Placeholder 14">
            <a:extLst>
              <a:ext uri="{FF2B5EF4-FFF2-40B4-BE49-F238E27FC236}">
                <a16:creationId xmlns:a16="http://schemas.microsoft.com/office/drawing/2014/main" id="{11CA9658-958A-4D74-8145-1D1FBCFB241C}"/>
              </a:ext>
            </a:extLst>
          </p:cNvPr>
          <p:cNvSpPr txBox="1">
            <a:spLocks/>
          </p:cNvSpPr>
          <p:nvPr/>
        </p:nvSpPr>
        <p:spPr>
          <a:xfrm>
            <a:off x="1194794" y="3893850"/>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Honorable Mentions</a:t>
            </a:r>
          </a:p>
        </p:txBody>
      </p:sp>
    </p:spTree>
    <p:extLst>
      <p:ext uri="{BB962C8B-B14F-4D97-AF65-F5344CB8AC3E}">
        <p14:creationId xmlns:p14="http://schemas.microsoft.com/office/powerpoint/2010/main" val="4222464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3E215-9905-4296-80B3-68AB19F2F2EE}"/>
              </a:ext>
            </a:extLst>
          </p:cNvPr>
          <p:cNvSpPr>
            <a:spLocks noGrp="1"/>
          </p:cNvSpPr>
          <p:nvPr>
            <p:ph type="body" sz="quarter" idx="13"/>
          </p:nvPr>
        </p:nvSpPr>
        <p:spPr/>
        <p:txBody>
          <a:bodyPr/>
          <a:lstStyle/>
          <a:p>
            <a:r>
              <a:rPr lang="en-US" dirty="0" smtClean="0"/>
              <a:t>Out-of-the-Box Reports </a:t>
            </a:r>
          </a:p>
          <a:p>
            <a:endParaRPr lang="en-US" dirty="0"/>
          </a:p>
          <a:p>
            <a:pPr marL="342891" indent="-342891">
              <a:buFont typeface="Arial" panose="020B0604020202020204" pitchFamily="34" charset="0"/>
              <a:buChar char="•"/>
            </a:pPr>
            <a:r>
              <a:rPr lang="en-US" b="0" dirty="0" smtClean="0"/>
              <a:t>Found under Shared Folders &gt; Alma</a:t>
            </a:r>
          </a:p>
          <a:p>
            <a:pPr marL="342891" indent="-342891">
              <a:buFont typeface="Arial" panose="020B0604020202020204" pitchFamily="34" charset="0"/>
              <a:buChar char="•"/>
            </a:pPr>
            <a:r>
              <a:rPr lang="en-US" b="0" dirty="0" smtClean="0"/>
              <a:t>These are read-only</a:t>
            </a:r>
          </a:p>
          <a:p>
            <a:pPr marL="342891" indent="-342891">
              <a:buFont typeface="Arial" panose="020B0604020202020204" pitchFamily="34" charset="0"/>
              <a:buChar char="•"/>
            </a:pPr>
            <a:r>
              <a:rPr lang="en-US" b="0" dirty="0" smtClean="0"/>
              <a:t>Opening will run query with your data</a:t>
            </a:r>
          </a:p>
          <a:p>
            <a:r>
              <a:rPr lang="en-US" b="0" dirty="0" smtClean="0"/>
              <a:t> </a:t>
            </a:r>
            <a:endParaRPr lang="en-US" b="0" dirty="0"/>
          </a:p>
        </p:txBody>
      </p:sp>
      <p:sp>
        <p:nvSpPr>
          <p:cNvPr id="3" name="Slide Number Placeholder 2">
            <a:extLst>
              <a:ext uri="{FF2B5EF4-FFF2-40B4-BE49-F238E27FC236}">
                <a16:creationId xmlns:a16="http://schemas.microsoft.com/office/drawing/2014/main" id="{E98C627D-4AFE-4C66-A659-27C704D5F540}"/>
              </a:ext>
            </a:extLst>
          </p:cNvPr>
          <p:cNvSpPr>
            <a:spLocks noGrp="1"/>
          </p:cNvSpPr>
          <p:nvPr>
            <p:ph type="sldNum" sz="quarter" idx="4294967295"/>
          </p:nvPr>
        </p:nvSpPr>
        <p:spPr>
          <a:xfrm>
            <a:off x="0" y="6453188"/>
            <a:ext cx="539750" cy="485775"/>
          </a:xfrm>
        </p:spPr>
        <p:txBody>
          <a:bodyPr/>
          <a:lstStyle/>
          <a:p>
            <a:fld id="{1C146586-7EC2-481D-848F-8CE41EB2DE6C}" type="slidenum">
              <a:rPr lang="en-US" smtClean="0"/>
              <a:pPr/>
              <a:t>9</a:t>
            </a:fld>
            <a:endParaRPr lang="en-US" dirty="0"/>
          </a:p>
        </p:txBody>
      </p:sp>
    </p:spTree>
    <p:extLst>
      <p:ext uri="{BB962C8B-B14F-4D97-AF65-F5344CB8AC3E}">
        <p14:creationId xmlns:p14="http://schemas.microsoft.com/office/powerpoint/2010/main" val="3171285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x Libris_Main Them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Orang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Blu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Red">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9987</TotalTime>
  <Words>1978</Words>
  <Application>Microsoft Office PowerPoint</Application>
  <PresentationFormat>On-screen Show (4:3)</PresentationFormat>
  <Paragraphs>301</Paragraphs>
  <Slides>25</Slides>
  <Notes>24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25</vt:i4>
      </vt:variant>
    </vt:vector>
  </HeadingPairs>
  <TitlesOfParts>
    <vt:vector size="33" baseType="lpstr">
      <vt:lpstr>Arial</vt:lpstr>
      <vt:lpstr>Calibri</vt:lpstr>
      <vt:lpstr>Courier New</vt:lpstr>
      <vt:lpstr>Wingdings</vt:lpstr>
      <vt:lpstr>1_Ex Libris_Main Theme</vt:lpstr>
      <vt:lpstr>2_Ex Libris Orange</vt:lpstr>
      <vt:lpstr>3_Ex Libris Blue</vt:lpstr>
      <vt:lpstr>4_Ex Libris Red</vt:lpstr>
      <vt:lpstr>Introduction to Alma Analytics</vt:lpstr>
      <vt:lpstr>Agenda</vt:lpstr>
      <vt:lpstr>PowerPoint Presentation</vt:lpstr>
      <vt:lpstr>Analytics Basics &amp; Structure</vt:lpstr>
      <vt:lpstr>Analytics Basics &amp; Structure</vt:lpstr>
      <vt:lpstr>Terminology</vt:lpstr>
      <vt:lpstr>Hands-on: Exploring Analytics </vt:lpstr>
      <vt:lpstr>Agenda</vt:lpstr>
      <vt:lpstr>PowerPoint Presentation</vt:lpstr>
      <vt:lpstr>Hands-on: Out-of-the-Box Reports </vt:lpstr>
      <vt:lpstr>Hands-On: Fulfillment – Count of Items Loaned by Patron Group</vt:lpstr>
      <vt:lpstr>Hands-On: Fulfillment </vt:lpstr>
      <vt:lpstr>Hands-On: Acquisitions – Expenditure per Classifications </vt:lpstr>
      <vt:lpstr>Hands-On: Inventory – Physical Inventory Count</vt:lpstr>
      <vt:lpstr>Hands-On: E-Inventory - Electronic Inventory Count</vt:lpstr>
      <vt:lpstr>Agenda</vt:lpstr>
      <vt:lpstr>Creating new analyses </vt:lpstr>
      <vt:lpstr>Hands-on: Creating a User Analysis</vt:lpstr>
      <vt:lpstr>Hands-on: User Analysis</vt:lpstr>
      <vt:lpstr>Hands-on: User Analysis</vt:lpstr>
      <vt:lpstr>Agenda</vt:lpstr>
      <vt:lpstr>Newer Subject Areas – Honorary Mentions</vt:lpstr>
      <vt:lpstr>Honorary Mentions – Titles Subject Area</vt:lpstr>
      <vt:lpstr>Newer Subject Areas – Honorary Mentions</vt:lpstr>
      <vt:lpstr>Newer Subject Areas – Honorary Mentions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Dani G</dc:creator>
  <cp:lastModifiedBy>Megan Drake</cp:lastModifiedBy>
  <cp:revision>307</cp:revision>
  <dcterms:created xsi:type="dcterms:W3CDTF">2015-04-14T20:14:13Z</dcterms:created>
  <dcterms:modified xsi:type="dcterms:W3CDTF">2018-08-09T20:11:13Z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3419619</vt:lpwstr>
  </property>
  <property fmtid="{D5CDD505-2E9C-101B-9397-08002B2CF9AE}" pid="3" name="NXPowerLiteSettings">
    <vt:lpwstr>F7000400038000</vt:lpwstr>
  </property>
  <property fmtid="{D5CDD505-2E9C-101B-9397-08002B2CF9AE}" pid="4" name="NXPowerLiteVersion">
    <vt:lpwstr>D7.0.6</vt:lpwstr>
  </property>
</Properties>
</file>