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60"/>
  </p:notesMasterIdLst>
  <p:handoutMasterIdLst>
    <p:handoutMasterId r:id="rId61"/>
  </p:handoutMasterIdLst>
  <p:sldIdLst>
    <p:sldId id="1087" r:id="rId2"/>
    <p:sldId id="1290" r:id="rId3"/>
    <p:sldId id="1318" r:id="rId4"/>
    <p:sldId id="1358" r:id="rId5"/>
    <p:sldId id="1320" r:id="rId6"/>
    <p:sldId id="1321" r:id="rId7"/>
    <p:sldId id="1319" r:id="rId8"/>
    <p:sldId id="1355" r:id="rId9"/>
    <p:sldId id="1377" r:id="rId10"/>
    <p:sldId id="1322" r:id="rId11"/>
    <p:sldId id="1323" r:id="rId12"/>
    <p:sldId id="1324" r:id="rId13"/>
    <p:sldId id="1325" r:id="rId14"/>
    <p:sldId id="1326" r:id="rId15"/>
    <p:sldId id="1327" r:id="rId16"/>
    <p:sldId id="1328" r:id="rId17"/>
    <p:sldId id="1378" r:id="rId18"/>
    <p:sldId id="1329" r:id="rId19"/>
    <p:sldId id="1330" r:id="rId20"/>
    <p:sldId id="1331" r:id="rId21"/>
    <p:sldId id="1379" r:id="rId22"/>
    <p:sldId id="1333" r:id="rId23"/>
    <p:sldId id="1334" r:id="rId24"/>
    <p:sldId id="1335" r:id="rId25"/>
    <p:sldId id="1380" r:id="rId26"/>
    <p:sldId id="1336" r:id="rId27"/>
    <p:sldId id="1337" r:id="rId28"/>
    <p:sldId id="1338" r:id="rId29"/>
    <p:sldId id="1339" r:id="rId30"/>
    <p:sldId id="1340" r:id="rId31"/>
    <p:sldId id="1341" r:id="rId32"/>
    <p:sldId id="1342" r:id="rId33"/>
    <p:sldId id="1343" r:id="rId34"/>
    <p:sldId id="1344" r:id="rId35"/>
    <p:sldId id="1345" r:id="rId36"/>
    <p:sldId id="1356" r:id="rId37"/>
    <p:sldId id="1346" r:id="rId38"/>
    <p:sldId id="1347" r:id="rId39"/>
    <p:sldId id="1348" r:id="rId40"/>
    <p:sldId id="1349" r:id="rId41"/>
    <p:sldId id="1350" r:id="rId42"/>
    <p:sldId id="1351" r:id="rId43"/>
    <p:sldId id="1352" r:id="rId44"/>
    <p:sldId id="1353" r:id="rId45"/>
    <p:sldId id="1381" r:id="rId46"/>
    <p:sldId id="1359" r:id="rId47"/>
    <p:sldId id="1375" r:id="rId48"/>
    <p:sldId id="1376" r:id="rId49"/>
    <p:sldId id="1360" r:id="rId50"/>
    <p:sldId id="1361" r:id="rId51"/>
    <p:sldId id="1368" r:id="rId52"/>
    <p:sldId id="1369" r:id="rId53"/>
    <p:sldId id="1370" r:id="rId54"/>
    <p:sldId id="1371" r:id="rId55"/>
    <p:sldId id="1372" r:id="rId56"/>
    <p:sldId id="1373" r:id="rId57"/>
    <p:sldId id="1374" r:id="rId58"/>
    <p:sldId id="1234"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88">
          <p15:clr>
            <a:srgbClr val="A4A3A4"/>
          </p15:clr>
        </p15:guide>
        <p15:guide id="2"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adel"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06060"/>
    <a:srgbClr val="8C64BC"/>
    <a:srgbClr val="A88ACC"/>
    <a:srgbClr val="00339A"/>
    <a:srgbClr val="000099"/>
    <a:srgbClr val="FF9966"/>
    <a:srgbClr val="FF7C3B"/>
    <a:srgbClr val="538022"/>
    <a:srgbClr val="2C4D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0" autoAdjust="0"/>
    <p:restoredTop sz="84014" autoAdjust="0"/>
  </p:normalViewPr>
  <p:slideViewPr>
    <p:cSldViewPr snapToObjects="1">
      <p:cViewPr>
        <p:scale>
          <a:sx n="76" d="100"/>
          <a:sy n="76" d="100"/>
        </p:scale>
        <p:origin x="-84" y="-72"/>
      </p:cViewPr>
      <p:guideLst>
        <p:guide orient="horz" pos="2688"/>
        <p:guide pos="2400"/>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3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pPr/>
              <a:t>11/30/2016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pPr/>
              <a:t>‹#›</a:t>
            </a:fld>
            <a:endParaRPr lang="en-US" dirty="0"/>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pPr/>
              <a:t>11/30/2016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pPr/>
              <a:t>‹#›</a:t>
            </a:fld>
            <a:endParaRPr lang="en-US" dirty="0"/>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1</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2601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10</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11</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19</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20</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21</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29</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30</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31</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39</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40</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41</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49</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50</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51</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8</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9</a:t>
            </a:fld>
            <a:endParaRPr lang="en-US" dirty="0"/>
          </a:p>
        </p:txBody>
      </p:sp>
    </p:spTree>
    <p:extLst>
      <p:ext uri="{BB962C8B-B14F-4D97-AF65-F5344CB8AC3E}">
        <p14:creationId xmlns:p14="http://schemas.microsoft.com/office/powerpoint/2010/main" val="1943219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dirty="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75863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4"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latin typeface="Verdana" pitchFamily="34" charset="0"/>
                <a:ea typeface="MS PGothic" pitchFamily="34" charset="-128"/>
              </a:rPr>
              <a:pPr algn="ctr" eaLnBrk="0" hangingPunct="0">
                <a:defRPr/>
              </a:pPr>
              <a:t>‹#›</a:t>
            </a:fld>
            <a:endParaRPr lang="en-US" sz="100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משנה 8"/>
          <p:cNvSpPr>
            <a:spLocks noGrp="1"/>
          </p:cNvSpPr>
          <p:nvPr>
            <p:ph type="subTitle" idx="1"/>
          </p:nvPr>
        </p:nvSpPr>
        <p:spPr>
          <a:xfrm>
            <a:off x="444700" y="4619555"/>
            <a:ext cx="5413184" cy="1752600"/>
          </a:xfrm>
        </p:spPr>
        <p:txBody>
          <a:bodyPr/>
          <a:lstStyle/>
          <a:p>
            <a:endParaRPr lang="en-US" dirty="0" smtClean="0"/>
          </a:p>
          <a:p>
            <a:r>
              <a:rPr lang="en-US" sz="1600" dirty="0" smtClean="0"/>
              <a:t>Yoel Kortick</a:t>
            </a:r>
          </a:p>
          <a:p>
            <a:r>
              <a:rPr lang="en-US" sz="1600" dirty="0" smtClean="0"/>
              <a:t>Senior Librarian</a:t>
            </a:r>
          </a:p>
          <a:p>
            <a:endParaRPr lang="en-US" dirty="0" smtClean="0"/>
          </a:p>
          <a:p>
            <a:endParaRPr lang="he-IL" dirty="0"/>
          </a:p>
        </p:txBody>
      </p:sp>
      <p:sp>
        <p:nvSpPr>
          <p:cNvPr id="5" name="כותרת 5"/>
          <p:cNvSpPr txBox="1">
            <a:spLocks/>
          </p:cNvSpPr>
          <p:nvPr/>
        </p:nvSpPr>
        <p:spPr bwMode="auto">
          <a:xfrm>
            <a:off x="428273" y="836712"/>
            <a:ext cx="3639671" cy="323219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z="2800" dirty="0" smtClean="0"/>
              <a:t>Working with the Alma Community Zone and Electronic Resources</a:t>
            </a:r>
            <a:endParaRPr lang="he-IL" sz="2800" dirty="0"/>
          </a:p>
        </p:txBody>
      </p:sp>
    </p:spTree>
    <p:extLst>
      <p:ext uri="{BB962C8B-B14F-4D97-AF65-F5344CB8AC3E}">
        <p14:creationId xmlns:p14="http://schemas.microsoft.com/office/powerpoint/2010/main" val="7866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8"/>
            <a:ext cx="8568952" cy="4503318"/>
          </a:xfrm>
        </p:spPr>
        <p:txBody>
          <a:bodyPr/>
          <a:lstStyle/>
          <a:p>
            <a:pPr marL="342900" indent="-342900">
              <a:buFont typeface="Arial" pitchFamily="34" charset="0"/>
              <a:buChar char="•"/>
            </a:pPr>
            <a:r>
              <a:rPr lang="en-US" sz="2300" dirty="0" smtClean="0"/>
              <a:t>The process of managing electronic inventory via the CZ starts by </a:t>
            </a:r>
            <a:r>
              <a:rPr lang="en-US" sz="2300" dirty="0"/>
              <a:t>activating or ordering an </a:t>
            </a:r>
            <a:r>
              <a:rPr lang="en-US" sz="2300" dirty="0" smtClean="0"/>
              <a:t>aggregator or selective electronic collection from the CZ.  This</a:t>
            </a:r>
          </a:p>
          <a:p>
            <a:pPr marL="742950" lvl="1" indent="-457200">
              <a:buFont typeface="+mj-lt"/>
              <a:buAutoNum type="arabicPeriod"/>
            </a:pPr>
            <a:r>
              <a:rPr lang="en-US" sz="2300" dirty="0" smtClean="0"/>
              <a:t>Creates a local (in the institution) inventory record</a:t>
            </a:r>
          </a:p>
          <a:p>
            <a:pPr marL="742950" lvl="1" indent="-457200">
              <a:buFont typeface="+mj-lt"/>
              <a:buAutoNum type="arabicPeriod"/>
            </a:pPr>
            <a:r>
              <a:rPr lang="en-US" sz="2300" dirty="0" smtClean="0"/>
              <a:t>A local copy of a bibliographic record which is linked to the CZ</a:t>
            </a:r>
          </a:p>
          <a:p>
            <a:pPr marL="457200" indent="-457200">
              <a:buFont typeface="Arial" pitchFamily="34" charset="0"/>
              <a:buChar char="•"/>
            </a:pPr>
            <a:r>
              <a:rPr lang="en-US" sz="2300" dirty="0" smtClean="0"/>
              <a:t>   Following this any time a change is made to the inventory or the bibliographic record in the CZ it will also automatically be reflected in the Institution.</a:t>
            </a:r>
          </a:p>
          <a:p>
            <a:pPr marL="457200" indent="-457200">
              <a:buFont typeface="Arial" pitchFamily="34" charset="0"/>
              <a:buChar char="•"/>
            </a:pPr>
            <a:r>
              <a:rPr lang="en-US" sz="2300" dirty="0" smtClean="0"/>
              <a:t>The next slides will show this</a:t>
            </a:r>
          </a:p>
          <a:p>
            <a:pPr marL="742950" lvl="1" indent="-457200"/>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pic>
        <p:nvPicPr>
          <p:cNvPr id="5" name="Picture 2" descr="http://2.bp.blogspot.com/_pugAklByimc/S-5n5W0UmRI/AAAAAAAADg4/UIO70fIH-LI/s400/RED+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32" y="3501008"/>
            <a:ext cx="387181" cy="36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6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8"/>
            <a:ext cx="8568952" cy="492596"/>
          </a:xfrm>
        </p:spPr>
        <p:txBody>
          <a:bodyPr/>
          <a:lstStyle/>
          <a:p>
            <a:pPr marL="342900" indent="-342900">
              <a:buFont typeface="Arial" pitchFamily="34" charset="0"/>
              <a:buChar char="•"/>
            </a:pPr>
            <a:r>
              <a:rPr lang="en-US" sz="2300" dirty="0" smtClean="0"/>
              <a:t>The library searches the Community Zone</a:t>
            </a:r>
          </a:p>
          <a:p>
            <a:pPr marL="742950" lvl="1" indent="-457200"/>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345" y="1517474"/>
            <a:ext cx="4474895" cy="1624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573016"/>
            <a:ext cx="8459826"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553441" y="2564904"/>
            <a:ext cx="1170687"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2699791" y="4215139"/>
            <a:ext cx="1170687"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39552" y="3915959"/>
            <a:ext cx="2448272" cy="29917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73964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754" y="2530400"/>
            <a:ext cx="6216590" cy="3778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51520" y="836712"/>
            <a:ext cx="8568952" cy="1284684"/>
          </a:xfrm>
        </p:spPr>
        <p:txBody>
          <a:bodyPr/>
          <a:lstStyle/>
          <a:p>
            <a:pPr marL="342900" indent="-342900">
              <a:buFont typeface="Arial" pitchFamily="34" charset="0"/>
              <a:buChar char="•"/>
            </a:pPr>
            <a:r>
              <a:rPr lang="en-US" sz="2300" dirty="0" smtClean="0"/>
              <a:t>The results include aggregator and selective Electronic Collections (in this case portfolios in the electronic collection)</a:t>
            </a:r>
          </a:p>
          <a:p>
            <a:pPr marL="342900" indent="-342900">
              <a:buFont typeface="Arial" pitchFamily="34" charset="0"/>
              <a:buChar char="•"/>
            </a:pPr>
            <a:r>
              <a:rPr lang="en-US" sz="2300" dirty="0" smtClean="0"/>
              <a:t>The library activates a resource</a:t>
            </a:r>
          </a:p>
          <a:p>
            <a:pPr marL="742950" lvl="1" indent="-457200"/>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sp>
        <p:nvSpPr>
          <p:cNvPr id="8" name="Rectangle 7"/>
          <p:cNvSpPr/>
          <p:nvPr/>
        </p:nvSpPr>
        <p:spPr bwMode="auto">
          <a:xfrm>
            <a:off x="3779912" y="3936074"/>
            <a:ext cx="585344"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1451754" y="3645024"/>
            <a:ext cx="1525671" cy="50405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402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44824"/>
            <a:ext cx="8359419" cy="16592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8"/>
            <a:ext cx="8568952" cy="924644"/>
          </a:xfrm>
        </p:spPr>
        <p:txBody>
          <a:bodyPr/>
          <a:lstStyle/>
          <a:p>
            <a:pPr marL="342900" indent="-342900">
              <a:buFont typeface="Arial" pitchFamily="34" charset="0"/>
              <a:buChar char="•"/>
            </a:pPr>
            <a:r>
              <a:rPr lang="en-US" sz="2300" dirty="0" smtClean="0"/>
              <a:t>As soon as the record is activated a copy of it exists in the Institution Zone with a link to Community Zone</a:t>
            </a:r>
          </a:p>
          <a:p>
            <a:pPr marL="742950" lvl="1" indent="-457200"/>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sp>
        <p:nvSpPr>
          <p:cNvPr id="9" name="Rectangle 8"/>
          <p:cNvSpPr/>
          <p:nvPr/>
        </p:nvSpPr>
        <p:spPr bwMode="auto">
          <a:xfrm>
            <a:off x="433557" y="2170369"/>
            <a:ext cx="898084" cy="2520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2356746" y="2780928"/>
            <a:ext cx="449042" cy="2520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Content Placeholder 2"/>
          <p:cNvSpPr txBox="1">
            <a:spLocks/>
          </p:cNvSpPr>
          <p:nvPr/>
        </p:nvSpPr>
        <p:spPr>
          <a:xfrm>
            <a:off x="230727" y="3861048"/>
            <a:ext cx="8568952" cy="129614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The icon next to the record means that it belongs to the Community Zone.  </a:t>
            </a:r>
          </a:p>
          <a:p>
            <a:pPr marL="342900" indent="-342900">
              <a:buFont typeface="Arial" pitchFamily="34" charset="0"/>
              <a:buChar char="•"/>
            </a:pPr>
            <a:r>
              <a:rPr lang="en-US" sz="2300" dirty="0" smtClean="0"/>
              <a:t>Clicking it brings the user to the Community Zone</a:t>
            </a:r>
          </a:p>
          <a:p>
            <a:pPr marL="742950" lvl="1" indent="-457200"/>
            <a:endParaRPr lang="en-US" sz="2000" dirty="0"/>
          </a:p>
        </p:txBody>
      </p:sp>
    </p:spTree>
    <p:extLst>
      <p:ext uri="{BB962C8B-B14F-4D97-AF65-F5344CB8AC3E}">
        <p14:creationId xmlns:p14="http://schemas.microsoft.com/office/powerpoint/2010/main" val="165442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132448"/>
            <a:ext cx="5792458" cy="27024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1178181"/>
          </a:xfrm>
        </p:spPr>
        <p:txBody>
          <a:bodyPr/>
          <a:lstStyle/>
          <a:p>
            <a:pPr marL="342900" indent="-342900">
              <a:buFont typeface="Arial" pitchFamily="34" charset="0"/>
              <a:buChar char="•"/>
            </a:pPr>
            <a:r>
              <a:rPr lang="en-US" sz="2300" dirty="0" smtClean="0"/>
              <a:t>A copy of the bibliographic record exists in the institution but it belongs to the Community Zone* and any updates are done in the Community Zone</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sp>
        <p:nvSpPr>
          <p:cNvPr id="9" name="Rectangle 8"/>
          <p:cNvSpPr/>
          <p:nvPr/>
        </p:nvSpPr>
        <p:spPr bwMode="auto">
          <a:xfrm>
            <a:off x="2953522" y="2017916"/>
            <a:ext cx="3240360" cy="41208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51520" y="5075892"/>
            <a:ext cx="8568952" cy="369332"/>
          </a:xfrm>
          <a:prstGeom prst="rect">
            <a:avLst/>
          </a:prstGeom>
          <a:noFill/>
        </p:spPr>
        <p:txBody>
          <a:bodyPr wrap="square" rtlCol="0">
            <a:spAutoFit/>
          </a:bodyPr>
          <a:lstStyle/>
          <a:p>
            <a:r>
              <a:rPr lang="en-US" dirty="0" smtClean="0"/>
              <a:t>* Updates to the Community Zone are done by Ex Libris data services</a:t>
            </a:r>
            <a:endParaRPr lang="en-US" dirty="0"/>
          </a:p>
        </p:txBody>
      </p:sp>
    </p:spTree>
    <p:extLst>
      <p:ext uri="{BB962C8B-B14F-4D97-AF65-F5344CB8AC3E}">
        <p14:creationId xmlns:p14="http://schemas.microsoft.com/office/powerpoint/2010/main" val="426939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8514115" cy="2736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1178181"/>
          </a:xfrm>
        </p:spPr>
        <p:txBody>
          <a:bodyPr/>
          <a:lstStyle/>
          <a:p>
            <a:pPr marL="342900" indent="-342900">
              <a:buFont typeface="Arial" pitchFamily="34" charset="0"/>
              <a:buChar char="•"/>
            </a:pPr>
            <a:r>
              <a:rPr lang="en-US" sz="2300" dirty="0" smtClean="0"/>
              <a:t>A link to the electronic inventory of the title also exists in the Institution Zone</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sp>
        <p:nvSpPr>
          <p:cNvPr id="9" name="Rectangle 8"/>
          <p:cNvSpPr/>
          <p:nvPr/>
        </p:nvSpPr>
        <p:spPr bwMode="auto">
          <a:xfrm>
            <a:off x="2267744" y="4005064"/>
            <a:ext cx="4608512" cy="72008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2483768" y="4365104"/>
            <a:ext cx="576064" cy="24633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251520" y="2182175"/>
            <a:ext cx="1152128" cy="24633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8698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3588941"/>
          </a:xfrm>
        </p:spPr>
        <p:txBody>
          <a:bodyPr/>
          <a:lstStyle/>
          <a:p>
            <a:pPr marL="342900" indent="-342900">
              <a:buFont typeface="Arial" pitchFamily="34" charset="0"/>
              <a:buChar char="•"/>
            </a:pPr>
            <a:r>
              <a:rPr lang="en-US" sz="2300" dirty="0" smtClean="0"/>
              <a:t>     Now if the bibliographic record or the inventory information changes it will automatically be updated in the Community Zone and reflected in the Institution Zone</a:t>
            </a:r>
          </a:p>
          <a:p>
            <a:pPr marL="342900" indent="-342900">
              <a:buFont typeface="Arial" pitchFamily="34" charset="0"/>
              <a:buChar char="•"/>
            </a:pPr>
            <a:r>
              <a:rPr lang="en-ZA" sz="2300" dirty="0" smtClean="0"/>
              <a:t>This </a:t>
            </a:r>
          </a:p>
          <a:p>
            <a:pPr marL="628650" lvl="1" indent="-342900">
              <a:buFont typeface="Arial" pitchFamily="34" charset="0"/>
              <a:buChar char="•"/>
            </a:pPr>
            <a:r>
              <a:rPr lang="en-ZA" sz="2300" dirty="0" smtClean="0"/>
              <a:t>Saves valuable time for the librarians</a:t>
            </a:r>
          </a:p>
          <a:p>
            <a:pPr marL="628650" lvl="1" indent="-342900">
              <a:buFont typeface="Arial" pitchFamily="34" charset="0"/>
              <a:buChar char="•"/>
            </a:pPr>
            <a:r>
              <a:rPr lang="en-ZA" sz="2300" dirty="0" smtClean="0"/>
              <a:t>Ensures that data is always up to date</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Managing Electronic Inventory</a:t>
            </a:r>
            <a:endParaRPr lang="en-US" dirty="0"/>
          </a:p>
        </p:txBody>
      </p:sp>
      <p:pic>
        <p:nvPicPr>
          <p:cNvPr id="10" name="Picture 2" descr="http://2.bp.blogspot.com/_pugAklByimc/S-5n5W0UmRI/AAAAAAAADg4/UIO70fIH-LI/s400/RED+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32" y="992187"/>
            <a:ext cx="387181" cy="36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109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Managing Electronic Inventory</a:t>
            </a:r>
          </a:p>
          <a:p>
            <a:pPr marL="342900" indent="-342900">
              <a:buFont typeface="Arial" pitchFamily="34" charset="0"/>
              <a:buChar char="•"/>
            </a:pPr>
            <a:r>
              <a:rPr lang="en-ZA" sz="2300" b="1" dirty="0" smtClean="0"/>
              <a:t>Types of Electronic Collections in the Community Zone</a:t>
            </a:r>
          </a:p>
          <a:p>
            <a:pPr marL="342900" indent="-342900">
              <a:buFont typeface="Arial" pitchFamily="34" charset="0"/>
              <a:buChar char="•"/>
            </a:pPr>
            <a:r>
              <a:rPr lang="en-ZA" sz="2300" dirty="0" smtClean="0"/>
              <a:t>Knowledge Base Updates</a:t>
            </a:r>
          </a:p>
          <a:p>
            <a:pPr marL="342900" indent="-342900">
              <a:buFont typeface="Arial" pitchFamily="34" charset="0"/>
              <a:buChar char="•"/>
            </a:pPr>
            <a:r>
              <a:rPr lang="en-US" sz="2300" dirty="0"/>
              <a:t>Community Zone Updates Task </a:t>
            </a:r>
            <a:r>
              <a:rPr lang="en-US" sz="2300" dirty="0" smtClean="0"/>
              <a:t>List</a:t>
            </a:r>
          </a:p>
          <a:p>
            <a:pPr marL="342900" indent="-342900">
              <a:buFont typeface="Arial" pitchFamily="34" charset="0"/>
              <a:buChar char="•"/>
            </a:pPr>
            <a:r>
              <a:rPr lang="en-US" sz="2400" dirty="0"/>
              <a:t>Electronic Resource Activation Task List</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219209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381029"/>
          </a:xfrm>
        </p:spPr>
        <p:txBody>
          <a:bodyPr/>
          <a:lstStyle/>
          <a:p>
            <a:pPr marL="342900" indent="-342900">
              <a:buFont typeface="Arial" pitchFamily="34" charset="0"/>
              <a:buChar char="•"/>
            </a:pPr>
            <a:r>
              <a:rPr lang="en-US" sz="2300" dirty="0" smtClean="0"/>
              <a:t>The Community Zone includes two types of Electronic Collections:</a:t>
            </a:r>
          </a:p>
          <a:p>
            <a:pPr marL="457200" indent="-457200">
              <a:buFont typeface="+mj-lt"/>
              <a:buAutoNum type="arabicPeriod"/>
            </a:pPr>
            <a:r>
              <a:rPr lang="en-US" sz="2300" dirty="0" smtClean="0"/>
              <a:t>Aggregator</a:t>
            </a:r>
          </a:p>
          <a:p>
            <a:pPr marL="742950" lvl="1" indent="-457200"/>
            <a:r>
              <a:rPr lang="en-US" sz="2300" dirty="0" smtClean="0"/>
              <a:t>Typically activated at the electronic collection level.  </a:t>
            </a:r>
          </a:p>
          <a:p>
            <a:pPr marL="457200" indent="-457200">
              <a:buFont typeface="+mj-lt"/>
              <a:buAutoNum type="arabicPeriod"/>
            </a:pPr>
            <a:r>
              <a:rPr lang="en-US" sz="2300" dirty="0" smtClean="0"/>
              <a:t>Selective</a:t>
            </a:r>
          </a:p>
          <a:p>
            <a:pPr marL="628650" lvl="1" indent="-342900"/>
            <a:r>
              <a:rPr lang="en-US" sz="2300" dirty="0" smtClean="0"/>
              <a:t>Typically used to selectively activate a list of titles from the electronic collection</a:t>
            </a:r>
          </a:p>
        </p:txBody>
      </p:sp>
      <p:sp>
        <p:nvSpPr>
          <p:cNvPr id="2" name="Title 1"/>
          <p:cNvSpPr>
            <a:spLocks noGrp="1"/>
          </p:cNvSpPr>
          <p:nvPr>
            <p:ph type="title" idx="4294967295"/>
          </p:nvPr>
        </p:nvSpPr>
        <p:spPr>
          <a:xfrm>
            <a:off x="457200" y="120786"/>
            <a:ext cx="8229600" cy="533400"/>
          </a:xfrm>
        </p:spPr>
        <p:txBody>
          <a:bodyPr/>
          <a:lstStyle/>
          <a:p>
            <a:r>
              <a:rPr lang="en-US" dirty="0" smtClean="0"/>
              <a:t>Types of Electronic Collections in the Community Zone</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Tree>
    <p:extLst>
      <p:ext uri="{BB962C8B-B14F-4D97-AF65-F5344CB8AC3E}">
        <p14:creationId xmlns:p14="http://schemas.microsoft.com/office/powerpoint/2010/main" val="110487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1500709"/>
          </a:xfrm>
        </p:spPr>
        <p:txBody>
          <a:bodyPr/>
          <a:lstStyle/>
          <a:p>
            <a:pPr marL="342900" indent="-342900">
              <a:buFont typeface="Arial" pitchFamily="34" charset="0"/>
              <a:buChar char="•"/>
            </a:pPr>
            <a:r>
              <a:rPr lang="en-US" sz="2300" dirty="0" smtClean="0"/>
              <a:t>For </a:t>
            </a:r>
            <a:r>
              <a:rPr lang="en-US" sz="2300" dirty="0"/>
              <a:t>aggregator and selective </a:t>
            </a:r>
            <a:r>
              <a:rPr lang="en-US" sz="2300" dirty="0" smtClean="0"/>
              <a:t>Electronic Collections it is possible to define that new portfolios will automatically be added to the local inventory when they are added to the electronic collection in the Community Zone.</a:t>
            </a:r>
          </a:p>
        </p:txBody>
      </p:sp>
      <p:sp>
        <p:nvSpPr>
          <p:cNvPr id="2" name="Title 1"/>
          <p:cNvSpPr>
            <a:spLocks noGrp="1"/>
          </p:cNvSpPr>
          <p:nvPr>
            <p:ph type="title" idx="4294967295"/>
          </p:nvPr>
        </p:nvSpPr>
        <p:spPr>
          <a:xfrm>
            <a:off x="457200" y="120786"/>
            <a:ext cx="8229600" cy="533400"/>
          </a:xfrm>
        </p:spPr>
        <p:txBody>
          <a:bodyPr/>
          <a:lstStyle/>
          <a:p>
            <a:r>
              <a:rPr lang="en-US" dirty="0" smtClean="0"/>
              <a:t>Types of Electronic Collections in the Community Zone</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02074"/>
            <a:ext cx="6694376" cy="958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1403648" y="3168228"/>
            <a:ext cx="2736304"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Content Placeholder 2"/>
          <p:cNvSpPr txBox="1">
            <a:spLocks/>
          </p:cNvSpPr>
          <p:nvPr/>
        </p:nvSpPr>
        <p:spPr>
          <a:xfrm>
            <a:off x="251520" y="4725144"/>
            <a:ext cx="8568952" cy="678346"/>
          </a:xfrm>
          <a:prstGeom prst="rect">
            <a:avLst/>
          </a:prstGeom>
          <a:noFill/>
          <a:ln>
            <a:noFill/>
          </a:ln>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Here we click ‘Activate’, in this case for an aggregator electronic collection</a:t>
            </a:r>
          </a:p>
        </p:txBody>
      </p:sp>
      <p:sp>
        <p:nvSpPr>
          <p:cNvPr id="3" name="Down Arrow 2"/>
          <p:cNvSpPr/>
          <p:nvPr/>
        </p:nvSpPr>
        <p:spPr bwMode="auto">
          <a:xfrm flipV="1">
            <a:off x="4139952" y="3789040"/>
            <a:ext cx="433750" cy="836836"/>
          </a:xfrm>
          <a:prstGeom prst="downArrow">
            <a:avLst/>
          </a:prstGeom>
          <a:solidFill>
            <a:schemeClr val="bg1"/>
          </a:solid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575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b="1" dirty="0" smtClean="0"/>
              <a:t>Introduction</a:t>
            </a:r>
          </a:p>
          <a:p>
            <a:pPr marL="342900" indent="-342900">
              <a:buFont typeface="Arial" pitchFamily="34" charset="0"/>
              <a:buChar char="•"/>
            </a:pPr>
            <a:r>
              <a:rPr lang="en-ZA" sz="2300" dirty="0" smtClean="0"/>
              <a:t>Managing Electronic Inventory</a:t>
            </a:r>
          </a:p>
          <a:p>
            <a:pPr marL="342900" indent="-342900">
              <a:buFont typeface="Arial" pitchFamily="34" charset="0"/>
              <a:buChar char="•"/>
            </a:pPr>
            <a:r>
              <a:rPr lang="en-ZA" sz="2300" dirty="0" smtClean="0"/>
              <a:t>Types of in the Community Zone</a:t>
            </a:r>
          </a:p>
          <a:p>
            <a:pPr marL="342900" indent="-342900">
              <a:buFont typeface="Arial" pitchFamily="34" charset="0"/>
              <a:buChar char="•"/>
            </a:pPr>
            <a:r>
              <a:rPr lang="en-ZA" sz="2300" dirty="0" smtClean="0"/>
              <a:t>Knowledge Base Updates</a:t>
            </a:r>
          </a:p>
          <a:p>
            <a:pPr marL="342900" indent="-342900">
              <a:buFont typeface="Arial" pitchFamily="34" charset="0"/>
              <a:buChar char="•"/>
            </a:pPr>
            <a:r>
              <a:rPr lang="en-US" sz="2300" dirty="0"/>
              <a:t>Community Zone Updates Task </a:t>
            </a:r>
            <a:r>
              <a:rPr lang="en-US" sz="2300" dirty="0" smtClean="0"/>
              <a:t>List</a:t>
            </a:r>
          </a:p>
          <a:p>
            <a:pPr marL="342900" indent="-342900">
              <a:buFont typeface="Arial" pitchFamily="34" charset="0"/>
              <a:buChar char="•"/>
            </a:pPr>
            <a:r>
              <a:rPr lang="en-US" sz="2400" dirty="0"/>
              <a:t>Electronic Resource Activation Task List</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158204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066925"/>
            <a:ext cx="9029700" cy="2724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As part of the activation wizard the staff user can choose “Automatically activate new portfolios”</a:t>
            </a:r>
          </a:p>
        </p:txBody>
      </p:sp>
      <p:sp>
        <p:nvSpPr>
          <p:cNvPr id="2" name="Title 1"/>
          <p:cNvSpPr>
            <a:spLocks noGrp="1"/>
          </p:cNvSpPr>
          <p:nvPr>
            <p:ph type="title" idx="4294967295"/>
          </p:nvPr>
        </p:nvSpPr>
        <p:spPr>
          <a:xfrm>
            <a:off x="457200" y="120786"/>
            <a:ext cx="8229600" cy="533400"/>
          </a:xfrm>
        </p:spPr>
        <p:txBody>
          <a:bodyPr/>
          <a:lstStyle/>
          <a:p>
            <a:r>
              <a:rPr lang="en-US" dirty="0" smtClean="0"/>
              <a:t>Types of Electronic Collections in the Community Zone</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9" name="Rectangle 8"/>
          <p:cNvSpPr/>
          <p:nvPr/>
        </p:nvSpPr>
        <p:spPr bwMode="auto">
          <a:xfrm>
            <a:off x="4860032" y="4365104"/>
            <a:ext cx="1872208" cy="42597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8551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Managing Electronic Inventory</a:t>
            </a:r>
          </a:p>
          <a:p>
            <a:pPr marL="342900" indent="-342900">
              <a:buFont typeface="Arial" pitchFamily="34" charset="0"/>
              <a:buChar char="•"/>
            </a:pPr>
            <a:r>
              <a:rPr lang="en-ZA" sz="2300" dirty="0" smtClean="0"/>
              <a:t>Types of Electronic Collections in the Community Zone</a:t>
            </a:r>
          </a:p>
          <a:p>
            <a:pPr marL="342900" indent="-342900">
              <a:buFont typeface="Arial" pitchFamily="34" charset="0"/>
              <a:buChar char="•"/>
            </a:pPr>
            <a:r>
              <a:rPr lang="en-ZA" sz="2300" b="1" dirty="0" smtClean="0"/>
              <a:t>Knowledge Base Updates</a:t>
            </a:r>
          </a:p>
          <a:p>
            <a:pPr marL="342900" indent="-342900">
              <a:buFont typeface="Arial" pitchFamily="34" charset="0"/>
              <a:buChar char="•"/>
            </a:pPr>
            <a:r>
              <a:rPr lang="en-US" sz="2300" dirty="0"/>
              <a:t>Community Zone Updates Task </a:t>
            </a:r>
            <a:r>
              <a:rPr lang="en-US" sz="2300" dirty="0" smtClean="0"/>
              <a:t>List</a:t>
            </a:r>
          </a:p>
          <a:p>
            <a:pPr marL="342900" indent="-342900">
              <a:buFont typeface="Arial" pitchFamily="34" charset="0"/>
              <a:buChar char="•"/>
            </a:pPr>
            <a:r>
              <a:rPr lang="en-US" sz="2400" dirty="0"/>
              <a:t>Electronic Resource Activation Task List</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2617280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3798888"/>
          </a:xfrm>
        </p:spPr>
        <p:txBody>
          <a:bodyPr/>
          <a:lstStyle/>
          <a:p>
            <a:pPr marL="342900" indent="-342900">
              <a:buFont typeface="Arial" pitchFamily="34" charset="0"/>
              <a:buChar char="•"/>
            </a:pPr>
            <a:r>
              <a:rPr lang="en-US" sz="2300" dirty="0" smtClean="0"/>
              <a:t>Every Sunday weekly updates are loaded to the KB </a:t>
            </a:r>
          </a:p>
          <a:p>
            <a:pPr marL="342900" indent="-342900">
              <a:buFont typeface="Arial" pitchFamily="34" charset="0"/>
              <a:buChar char="•"/>
            </a:pPr>
            <a:r>
              <a:rPr lang="en-US" sz="2400" dirty="0"/>
              <a:t>Each institution which activated </a:t>
            </a:r>
            <a:r>
              <a:rPr lang="en-US" sz="2400" dirty="0" smtClean="0"/>
              <a:t>Electronic Collections </a:t>
            </a:r>
            <a:r>
              <a:rPr lang="en-US" sz="2400" dirty="0"/>
              <a:t>in the KB will automatically get the updates notifications via </a:t>
            </a:r>
            <a:r>
              <a:rPr lang="en-US" sz="2400" dirty="0" smtClean="0"/>
              <a:t>The Community Zone updates </a:t>
            </a:r>
            <a:r>
              <a:rPr lang="en-US" sz="2400" dirty="0"/>
              <a:t>task </a:t>
            </a:r>
            <a:r>
              <a:rPr lang="en-US" sz="2400" dirty="0" smtClean="0"/>
              <a:t>list</a:t>
            </a:r>
          </a:p>
          <a:p>
            <a:pPr marL="342900" indent="-342900">
              <a:buFont typeface="Arial" pitchFamily="34" charset="0"/>
              <a:buChar char="•"/>
            </a:pPr>
            <a:r>
              <a:rPr lang="en-US" sz="2300" dirty="0" smtClean="0"/>
              <a:t>The Community Zone task list was developed to allow libraries to view the changes and in some case take further actions.</a:t>
            </a:r>
          </a:p>
        </p:txBody>
      </p:sp>
      <p:sp>
        <p:nvSpPr>
          <p:cNvPr id="2" name="Title 1"/>
          <p:cNvSpPr>
            <a:spLocks noGrp="1"/>
          </p:cNvSpPr>
          <p:nvPr>
            <p:ph type="title" idx="4294967295"/>
          </p:nvPr>
        </p:nvSpPr>
        <p:spPr>
          <a:xfrm>
            <a:off x="457200" y="120786"/>
            <a:ext cx="8229600" cy="533400"/>
          </a:xfrm>
        </p:spPr>
        <p:txBody>
          <a:bodyPr/>
          <a:lstStyle/>
          <a:p>
            <a:r>
              <a:rPr lang="en-US" dirty="0" smtClean="0"/>
              <a:t>Knowledge Base Updates</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Tree>
    <p:extLst>
      <p:ext uri="{BB962C8B-B14F-4D97-AF65-F5344CB8AC3E}">
        <p14:creationId xmlns:p14="http://schemas.microsoft.com/office/powerpoint/2010/main" val="2986511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1212677"/>
          </a:xfrm>
        </p:spPr>
        <p:txBody>
          <a:bodyPr/>
          <a:lstStyle/>
          <a:p>
            <a:pPr marL="342900" indent="-342900">
              <a:buFont typeface="Arial" pitchFamily="34" charset="0"/>
              <a:buChar char="•"/>
            </a:pPr>
            <a:r>
              <a:rPr lang="en-US" sz="2300" dirty="0" smtClean="0"/>
              <a:t>In each institution the job “</a:t>
            </a:r>
            <a:r>
              <a:rPr lang="en-US" sz="2400" dirty="0"/>
              <a:t>Synchronize Changes from CZ</a:t>
            </a:r>
            <a:r>
              <a:rPr lang="en-US" sz="2300" dirty="0" smtClean="0"/>
              <a:t>” runs and creates the necessary changes based on the specific inventory of the institution.</a:t>
            </a:r>
          </a:p>
        </p:txBody>
      </p:sp>
      <p:sp>
        <p:nvSpPr>
          <p:cNvPr id="2" name="Title 1"/>
          <p:cNvSpPr>
            <a:spLocks noGrp="1"/>
          </p:cNvSpPr>
          <p:nvPr>
            <p:ph type="title" idx="4294967295"/>
          </p:nvPr>
        </p:nvSpPr>
        <p:spPr>
          <a:xfrm>
            <a:off x="457200" y="120786"/>
            <a:ext cx="8229600" cy="533400"/>
          </a:xfrm>
        </p:spPr>
        <p:txBody>
          <a:bodyPr/>
          <a:lstStyle/>
          <a:p>
            <a:r>
              <a:rPr lang="en-US" dirty="0" smtClean="0"/>
              <a:t>Knowledge Base Updates</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80" y="2428813"/>
            <a:ext cx="8640000" cy="5681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4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237013"/>
          </a:xfrm>
        </p:spPr>
        <p:txBody>
          <a:bodyPr/>
          <a:lstStyle/>
          <a:p>
            <a:pPr marL="342900" indent="-342900">
              <a:buFont typeface="Arial" pitchFamily="34" charset="0"/>
              <a:buChar char="•"/>
            </a:pPr>
            <a:r>
              <a:rPr lang="en-US" sz="2300" dirty="0" smtClean="0"/>
              <a:t>The changes which occur in the KB are of two types:</a:t>
            </a:r>
          </a:p>
          <a:p>
            <a:pPr marL="457200" indent="-457200">
              <a:buFont typeface="+mj-lt"/>
              <a:buAutoNum type="arabicPeriod"/>
            </a:pPr>
            <a:r>
              <a:rPr lang="en-US" sz="2300" dirty="0" smtClean="0"/>
              <a:t>Changes done for all electronic collection types</a:t>
            </a:r>
          </a:p>
          <a:p>
            <a:pPr marL="742950" lvl="1" indent="-457200"/>
            <a:r>
              <a:rPr lang="en-US" sz="2000" dirty="0" smtClean="0"/>
              <a:t>electronic collection base URL updates</a:t>
            </a:r>
          </a:p>
          <a:p>
            <a:pPr marL="742950" lvl="1" indent="-457200"/>
            <a:r>
              <a:rPr lang="en-US" sz="2000" dirty="0" smtClean="0"/>
              <a:t>electronic collection linking parameters updates</a:t>
            </a:r>
          </a:p>
          <a:p>
            <a:pPr marL="742950" lvl="1" indent="-457200"/>
            <a:r>
              <a:rPr lang="en-US" sz="2000" dirty="0" smtClean="0"/>
              <a:t>Portfolio coverage updates</a:t>
            </a:r>
          </a:p>
          <a:p>
            <a:pPr marL="742950" lvl="1" indent="-457200"/>
            <a:r>
              <a:rPr lang="en-US" sz="2000" dirty="0" smtClean="0"/>
              <a:t>electronic collection service deletions</a:t>
            </a:r>
          </a:p>
          <a:p>
            <a:pPr marL="742950" lvl="1" indent="-457200"/>
            <a:r>
              <a:rPr lang="en-US" sz="2000" dirty="0" smtClean="0"/>
              <a:t>electronic collection deletions</a:t>
            </a:r>
          </a:p>
          <a:p>
            <a:pPr marL="457200" indent="-457200">
              <a:buFont typeface="+mj-lt"/>
              <a:buAutoNum type="arabicPeriod"/>
            </a:pPr>
            <a:r>
              <a:rPr lang="en-US" sz="2300" dirty="0" smtClean="0"/>
              <a:t>Changes done for auto-</a:t>
            </a:r>
            <a:r>
              <a:rPr lang="en-US" sz="2300" dirty="0"/>
              <a:t>a</a:t>
            </a:r>
            <a:r>
              <a:rPr lang="en-US" sz="2300" dirty="0" smtClean="0"/>
              <a:t>ctivate Electronic Collections</a:t>
            </a:r>
          </a:p>
          <a:p>
            <a:pPr marL="742950" lvl="1" indent="-457200"/>
            <a:r>
              <a:rPr lang="en-US" sz="2000" dirty="0" smtClean="0"/>
              <a:t>Portfolio added</a:t>
            </a:r>
          </a:p>
          <a:p>
            <a:pPr marL="742950" lvl="1" indent="-457200"/>
            <a:r>
              <a:rPr lang="en-US" sz="2000" dirty="0" smtClean="0"/>
              <a:t>Portfolio deleted</a:t>
            </a:r>
          </a:p>
        </p:txBody>
      </p:sp>
      <p:sp>
        <p:nvSpPr>
          <p:cNvPr id="2" name="Title 1"/>
          <p:cNvSpPr>
            <a:spLocks noGrp="1"/>
          </p:cNvSpPr>
          <p:nvPr>
            <p:ph type="title" idx="4294967295"/>
          </p:nvPr>
        </p:nvSpPr>
        <p:spPr>
          <a:xfrm>
            <a:off x="457200" y="120786"/>
            <a:ext cx="8229600" cy="533400"/>
          </a:xfrm>
        </p:spPr>
        <p:txBody>
          <a:bodyPr/>
          <a:lstStyle/>
          <a:p>
            <a:r>
              <a:rPr lang="en-US" dirty="0" smtClean="0"/>
              <a:t>Knowledge Base Updates</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Tree>
    <p:extLst>
      <p:ext uri="{BB962C8B-B14F-4D97-AF65-F5344CB8AC3E}">
        <p14:creationId xmlns:p14="http://schemas.microsoft.com/office/powerpoint/2010/main" val="325543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Managing Electronic Inventory</a:t>
            </a:r>
          </a:p>
          <a:p>
            <a:pPr marL="342900" indent="-342900">
              <a:buFont typeface="Arial" pitchFamily="34" charset="0"/>
              <a:buChar char="•"/>
            </a:pPr>
            <a:r>
              <a:rPr lang="en-ZA" sz="2300" dirty="0" smtClean="0"/>
              <a:t>Types of Electronic Collections in the Community Zone</a:t>
            </a:r>
          </a:p>
          <a:p>
            <a:pPr marL="342900" indent="-342900">
              <a:buFont typeface="Arial" pitchFamily="34" charset="0"/>
              <a:buChar char="•"/>
            </a:pPr>
            <a:r>
              <a:rPr lang="en-ZA" sz="2300" dirty="0" smtClean="0"/>
              <a:t>Knowledge Base Updates</a:t>
            </a:r>
          </a:p>
          <a:p>
            <a:pPr marL="342900" indent="-342900">
              <a:buFont typeface="Arial" pitchFamily="34" charset="0"/>
              <a:buChar char="•"/>
            </a:pPr>
            <a:r>
              <a:rPr lang="en-US" sz="2300" b="1" dirty="0"/>
              <a:t>Community Zone Updates Task </a:t>
            </a:r>
            <a:r>
              <a:rPr lang="en-US" sz="2300" b="1" dirty="0" smtClean="0"/>
              <a:t>List</a:t>
            </a:r>
          </a:p>
          <a:p>
            <a:pPr marL="342900" indent="-342900">
              <a:buFont typeface="Arial" pitchFamily="34" charset="0"/>
              <a:buChar char="•"/>
            </a:pPr>
            <a:r>
              <a:rPr lang="en-US" sz="2400" dirty="0"/>
              <a:t>Electronic Resource Activation Task List</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189422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Community Zone Updates Task List</a:t>
            </a:r>
            <a:endParaRPr lang="en-US" dirty="0"/>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152" y="1124745"/>
            <a:ext cx="2880000" cy="4814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2061600" y="5364387"/>
            <a:ext cx="936104"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8" name="Straight Connector 7"/>
          <p:cNvCxnSpPr/>
          <p:nvPr/>
        </p:nvCxnSpPr>
        <p:spPr bwMode="auto">
          <a:xfrm>
            <a:off x="2051720" y="4077072"/>
            <a:ext cx="0" cy="128731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Rectangle 8"/>
          <p:cNvSpPr/>
          <p:nvPr/>
        </p:nvSpPr>
        <p:spPr bwMode="auto">
          <a:xfrm>
            <a:off x="3060152" y="5157192"/>
            <a:ext cx="2663976" cy="33831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3871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237013"/>
          </a:xfrm>
        </p:spPr>
        <p:txBody>
          <a:bodyPr/>
          <a:lstStyle/>
          <a:p>
            <a:pPr marL="342900" indent="-342900">
              <a:buFont typeface="Arial" pitchFamily="34" charset="0"/>
              <a:buChar char="•"/>
            </a:pPr>
            <a:r>
              <a:rPr lang="en-US" sz="2300" dirty="0" smtClean="0"/>
              <a:t>The Community Updates Task List has two tabs:</a:t>
            </a:r>
          </a:p>
          <a:p>
            <a:pPr marL="457200" indent="-457200">
              <a:buFont typeface="+mj-lt"/>
              <a:buAutoNum type="arabicPeriod"/>
            </a:pPr>
            <a:r>
              <a:rPr lang="en-US" sz="2300" dirty="0" smtClean="0"/>
              <a:t>Review</a:t>
            </a:r>
            <a:endParaRPr lang="en-US" sz="2300" dirty="0"/>
          </a:p>
          <a:p>
            <a:pPr marL="742950" lvl="1" indent="-457200"/>
            <a:r>
              <a:rPr lang="en-US" sz="2000" dirty="0" smtClean="0"/>
              <a:t>Default</a:t>
            </a:r>
            <a:endParaRPr lang="en-US" sz="2000" dirty="0"/>
          </a:p>
          <a:p>
            <a:pPr marL="742950" lvl="1" indent="-457200"/>
            <a:r>
              <a:rPr lang="en-US" sz="2000" dirty="0" smtClean="0"/>
              <a:t>Includes changes to the institutions' records and changes which library may want to take action on</a:t>
            </a:r>
          </a:p>
          <a:p>
            <a:pPr marL="457200" indent="-457200">
              <a:buFont typeface="+mj-lt"/>
              <a:buAutoNum type="arabicPeriod"/>
            </a:pPr>
            <a:r>
              <a:rPr lang="en-US" sz="2300" dirty="0" smtClean="0"/>
              <a:t>All</a:t>
            </a:r>
            <a:endParaRPr lang="en-US" sz="2300" dirty="0"/>
          </a:p>
          <a:p>
            <a:pPr marL="742950" lvl="1" indent="-457200"/>
            <a:r>
              <a:rPr lang="en-US" sz="2000" dirty="0" smtClean="0"/>
              <a:t>Changes which are listed for general information</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Tree>
    <p:extLst>
      <p:ext uri="{BB962C8B-B14F-4D97-AF65-F5344CB8AC3E}">
        <p14:creationId xmlns:p14="http://schemas.microsoft.com/office/powerpoint/2010/main" val="3762121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708621"/>
          </a:xfrm>
        </p:spPr>
        <p:txBody>
          <a:bodyPr/>
          <a:lstStyle/>
          <a:p>
            <a:pPr marL="342900" indent="-342900">
              <a:buFont typeface="Arial" pitchFamily="34" charset="0"/>
              <a:buChar char="•"/>
            </a:pPr>
            <a:r>
              <a:rPr lang="en-US" sz="2300" dirty="0" smtClean="0"/>
              <a:t>The types of changes included may be filtered</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8" y="1724026"/>
            <a:ext cx="9000000" cy="32512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107504" y="2636912"/>
            <a:ext cx="3096344" cy="201622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4654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80" y="1904975"/>
            <a:ext cx="8677275" cy="3324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51520" y="992187"/>
            <a:ext cx="8568952" cy="708621"/>
          </a:xfrm>
        </p:spPr>
        <p:txBody>
          <a:bodyPr/>
          <a:lstStyle/>
          <a:p>
            <a:pPr marL="342900" indent="-342900">
              <a:buFont typeface="Arial" pitchFamily="34" charset="0"/>
              <a:buChar char="•"/>
            </a:pPr>
            <a:r>
              <a:rPr lang="en-US" sz="2300" dirty="0" smtClean="0"/>
              <a:t>Here for example in the “Review” tab we have filtered for “electronic collection Base URL updated”</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8" name="Rectangle 7"/>
          <p:cNvSpPr/>
          <p:nvPr/>
        </p:nvSpPr>
        <p:spPr bwMode="auto">
          <a:xfrm>
            <a:off x="233363" y="2919016"/>
            <a:ext cx="2106389"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452272" y="2204864"/>
            <a:ext cx="834286"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225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2564904"/>
            <a:ext cx="8568952" cy="2580828"/>
          </a:xfrm>
        </p:spPr>
        <p:txBody>
          <a:bodyPr/>
          <a:lstStyle/>
          <a:p>
            <a:pPr marL="342900" indent="-342900">
              <a:buFont typeface="Arial" pitchFamily="34" charset="0"/>
              <a:buChar char="•"/>
            </a:pPr>
            <a:r>
              <a:rPr lang="en-US" sz="2300" dirty="0" smtClean="0"/>
              <a:t>Before beginning our discussion we must first understand the Alma Inventory model and how it relates to</a:t>
            </a:r>
          </a:p>
          <a:p>
            <a:pPr marL="628650" lvl="1" indent="-342900">
              <a:buFont typeface="Arial" pitchFamily="34" charset="0"/>
              <a:buChar char="•"/>
            </a:pPr>
            <a:r>
              <a:rPr lang="en-US" sz="2300" dirty="0"/>
              <a:t>The Community Zone</a:t>
            </a:r>
          </a:p>
          <a:p>
            <a:pPr marL="628650" lvl="1" indent="-342900">
              <a:buFont typeface="Arial" pitchFamily="34" charset="0"/>
              <a:buChar char="•"/>
            </a:pPr>
            <a:r>
              <a:rPr lang="en-US" sz="2300" dirty="0" smtClean="0"/>
              <a:t>The Institution Zone</a:t>
            </a:r>
          </a:p>
        </p:txBody>
      </p:sp>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
        <p:nvSpPr>
          <p:cNvPr id="7" name="Content Placeholder 2"/>
          <p:cNvSpPr txBox="1">
            <a:spLocks/>
          </p:cNvSpPr>
          <p:nvPr/>
        </p:nvSpPr>
        <p:spPr>
          <a:xfrm>
            <a:off x="251520" y="992188"/>
            <a:ext cx="8568952" cy="56460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2300" dirty="0" smtClean="0"/>
              <a:t>Alma Inventory Model</a:t>
            </a:r>
            <a:endParaRPr lang="en-US" sz="2100" dirty="0" smtClean="0"/>
          </a:p>
          <a:p>
            <a:pPr marL="342900" indent="-342900" algn="ctr">
              <a:buFont typeface="Arial" pitchFamily="34" charset="0"/>
              <a:buChar char="•"/>
            </a:pPr>
            <a:endParaRPr lang="en-US" sz="2300" dirty="0"/>
          </a:p>
        </p:txBody>
      </p:sp>
    </p:spTree>
    <p:extLst>
      <p:ext uri="{BB962C8B-B14F-4D97-AF65-F5344CB8AC3E}">
        <p14:creationId xmlns:p14="http://schemas.microsoft.com/office/powerpoint/2010/main" val="2900461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40" y="3573016"/>
            <a:ext cx="8996362" cy="116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51520" y="992187"/>
            <a:ext cx="8568952" cy="2580829"/>
          </a:xfrm>
        </p:spPr>
        <p:txBody>
          <a:bodyPr/>
          <a:lstStyle/>
          <a:p>
            <a:pPr marL="342900" indent="-342900">
              <a:buFont typeface="Arial" pitchFamily="34" charset="0"/>
              <a:buChar char="•"/>
            </a:pPr>
            <a:r>
              <a:rPr lang="en-US" sz="2300" dirty="0" smtClean="0"/>
              <a:t>For the first case of electronic collection name we can see that the change is that the URL changed from</a:t>
            </a:r>
            <a:br>
              <a:rPr lang="en-US" sz="2300" dirty="0" smtClean="0"/>
            </a:br>
            <a:r>
              <a:rPr lang="en-US" sz="1800" dirty="0" smtClean="0"/>
              <a:t>http</a:t>
            </a:r>
            <a:r>
              <a:rPr lang="en-US" sz="1800" dirty="0"/>
              <a:t>://www.airitilibrary.com./</a:t>
            </a:r>
            <a:r>
              <a:rPr lang="en-US" sz="1800" dirty="0">
                <a:solidFill>
                  <a:srgbClr val="FF0000"/>
                </a:solidFill>
              </a:rPr>
              <a:t>pubissue.aspx</a:t>
            </a:r>
            <a:r>
              <a:rPr lang="en-US" sz="1800" dirty="0">
                <a:solidFill>
                  <a:schemeClr val="tx1"/>
                </a:solidFill>
              </a:rPr>
              <a:t>?</a:t>
            </a:r>
            <a:r>
              <a:rPr lang="en-US" sz="1800" dirty="0"/>
              <a:t>PublicationID=</a:t>
            </a:r>
            <a:r>
              <a:rPr lang="en-US" sz="2300" dirty="0" smtClean="0"/>
              <a:t/>
            </a:r>
            <a:br>
              <a:rPr lang="en-US" sz="2300" dirty="0" smtClean="0"/>
            </a:br>
            <a:r>
              <a:rPr lang="en-US" sz="2300" dirty="0" smtClean="0"/>
              <a:t>to</a:t>
            </a:r>
            <a:br>
              <a:rPr lang="en-US" sz="2300" dirty="0" smtClean="0"/>
            </a:br>
            <a:r>
              <a:rPr lang="en-US" sz="1800" dirty="0" smtClean="0"/>
              <a:t>www.airitilibrary.com/Publication/</a:t>
            </a:r>
            <a:r>
              <a:rPr lang="en-US" sz="1800" dirty="0" smtClean="0">
                <a:solidFill>
                  <a:srgbClr val="FF0000"/>
                </a:solidFill>
              </a:rPr>
              <a:t>alPublicationJournal</a:t>
            </a:r>
            <a:r>
              <a:rPr lang="en-US" sz="1800" dirty="0" smtClean="0"/>
              <a:t>?PublicationID</a:t>
            </a:r>
            <a:r>
              <a:rPr lang="en-US" sz="1800" dirty="0"/>
              <a:t>=</a:t>
            </a:r>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8" name="Rectangle 7"/>
          <p:cNvSpPr/>
          <p:nvPr/>
        </p:nvSpPr>
        <p:spPr bwMode="auto">
          <a:xfrm>
            <a:off x="6876256" y="3717032"/>
            <a:ext cx="666229"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8604448" y="4013903"/>
            <a:ext cx="454073"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6791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80" y="2528887"/>
            <a:ext cx="8640000" cy="1903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51520" y="992187"/>
            <a:ext cx="8568952" cy="924645"/>
          </a:xfrm>
        </p:spPr>
        <p:txBody>
          <a:bodyPr/>
          <a:lstStyle/>
          <a:p>
            <a:pPr marL="342900" indent="-342900">
              <a:buFont typeface="Arial" pitchFamily="34" charset="0"/>
              <a:buChar char="•"/>
            </a:pPr>
            <a:r>
              <a:rPr lang="en-US" sz="2300" dirty="0" smtClean="0"/>
              <a:t>The change is reflected in the electronic collection.</a:t>
            </a:r>
          </a:p>
          <a:p>
            <a:pPr marL="342900" indent="-342900">
              <a:buFont typeface="Arial" pitchFamily="34" charset="0"/>
              <a:buChar char="•"/>
            </a:pPr>
            <a:r>
              <a:rPr lang="en-ZA" sz="2300" dirty="0" smtClean="0"/>
              <a:t>The change is automatically made</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8" name="Rectangle 7"/>
          <p:cNvSpPr/>
          <p:nvPr/>
        </p:nvSpPr>
        <p:spPr bwMode="auto">
          <a:xfrm>
            <a:off x="971600" y="4047467"/>
            <a:ext cx="6264696" cy="3846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6680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309021"/>
          </a:xfrm>
        </p:spPr>
        <p:txBody>
          <a:bodyPr/>
          <a:lstStyle/>
          <a:p>
            <a:pPr marL="342900" indent="-342900">
              <a:buFont typeface="Arial" pitchFamily="34" charset="0"/>
              <a:buChar char="•"/>
            </a:pPr>
            <a:r>
              <a:rPr lang="en-US" sz="2300" dirty="0" smtClean="0"/>
              <a:t>To keep the change and move on we choose “Dismiss”</a:t>
            </a:r>
          </a:p>
          <a:p>
            <a:pPr marL="342900" indent="-342900">
              <a:buFont typeface="Arial" pitchFamily="34" charset="0"/>
              <a:buChar char="•"/>
            </a:pPr>
            <a:r>
              <a:rPr lang="en-ZA" sz="2300" dirty="0" smtClean="0"/>
              <a:t>The record will then be removed from the “Review” tab of the Community Zone Updates Task List</a:t>
            </a:r>
            <a:endParaRPr lang="en-US" sz="2300" dirty="0" smtClean="0"/>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809295"/>
            <a:ext cx="6056084" cy="2347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6156176" y="3598608"/>
            <a:ext cx="1231548" cy="3846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8725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49" y="3047235"/>
            <a:ext cx="7754705" cy="24482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251520" y="992187"/>
            <a:ext cx="8568952" cy="4309021"/>
          </a:xfrm>
        </p:spPr>
        <p:txBody>
          <a:bodyPr/>
          <a:lstStyle/>
          <a:p>
            <a:pPr marL="342900" indent="-342900">
              <a:buFont typeface="Arial" pitchFamily="34" charset="0"/>
              <a:buChar char="•"/>
            </a:pPr>
            <a:r>
              <a:rPr lang="en-US" sz="2300" dirty="0" smtClean="0"/>
              <a:t>To revert the change choose “Edit”</a:t>
            </a:r>
          </a:p>
          <a:p>
            <a:pPr marL="342900" indent="-342900">
              <a:buFont typeface="Arial" pitchFamily="34" charset="0"/>
              <a:buChar char="•"/>
            </a:pPr>
            <a:r>
              <a:rPr lang="en-ZA" sz="2300" dirty="0" smtClean="0"/>
              <a:t>For example you can copy the old URL, click edit, and then you are in the electronic service editor.</a:t>
            </a:r>
          </a:p>
          <a:p>
            <a:pPr marL="342900" indent="-342900">
              <a:buFont typeface="Arial" pitchFamily="34" charset="0"/>
              <a:buChar char="•"/>
            </a:pPr>
            <a:r>
              <a:rPr lang="en-ZA" sz="2300" dirty="0" smtClean="0"/>
              <a:t>The old URL may be entered to </a:t>
            </a:r>
            <a:r>
              <a:rPr lang="en-ZA" sz="2300" dirty="0"/>
              <a:t>o</a:t>
            </a:r>
            <a:r>
              <a:rPr lang="en-ZA" sz="2300" dirty="0" smtClean="0"/>
              <a:t>verride the new URL</a:t>
            </a:r>
            <a:endParaRPr lang="en-US" sz="2300" dirty="0" smtClean="0"/>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9" name="Rectangle 8"/>
          <p:cNvSpPr/>
          <p:nvPr/>
        </p:nvSpPr>
        <p:spPr bwMode="auto">
          <a:xfrm>
            <a:off x="971600" y="5110871"/>
            <a:ext cx="6408712" cy="3846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1835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1716733"/>
          </a:xfrm>
        </p:spPr>
        <p:txBody>
          <a:bodyPr/>
          <a:lstStyle/>
          <a:p>
            <a:pPr marL="342900" indent="-342900">
              <a:buFont typeface="Arial" pitchFamily="34" charset="0"/>
              <a:buChar char="•"/>
            </a:pPr>
            <a:r>
              <a:rPr lang="en-ZA" sz="2300" dirty="0" smtClean="0"/>
              <a:t>Now we return to the Community Zone Updates Task List and choose the “All” tab</a:t>
            </a:r>
          </a:p>
          <a:p>
            <a:pPr marL="342900" indent="-342900">
              <a:buFont typeface="Arial" pitchFamily="34" charset="0"/>
              <a:buChar char="•"/>
            </a:pPr>
            <a:r>
              <a:rPr lang="en-ZA" sz="2300" dirty="0" smtClean="0"/>
              <a:t>Here we will see how titles are added to auto-active and non auto-active Electronic Collections.</a:t>
            </a:r>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72" y="2839288"/>
            <a:ext cx="7729552" cy="3254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1162928" y="4869160"/>
            <a:ext cx="2664296" cy="50405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1859352" y="3140968"/>
            <a:ext cx="635724"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1808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924645"/>
          </a:xfrm>
        </p:spPr>
        <p:txBody>
          <a:bodyPr/>
          <a:lstStyle/>
          <a:p>
            <a:pPr marL="342900" indent="-342900">
              <a:buFont typeface="Arial" pitchFamily="34" charset="0"/>
              <a:buChar char="•"/>
            </a:pPr>
            <a:r>
              <a:rPr lang="en-ZA" sz="2300" dirty="0" smtClean="0"/>
              <a:t>Reminder:  Thus is where we defined if a electronic collection is an “auto-active electronic collection”.</a:t>
            </a:r>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195513"/>
            <a:ext cx="9031287" cy="246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a:off x="3861800" y="4500291"/>
            <a:ext cx="936104"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9" name="Straight Connector 8"/>
          <p:cNvCxnSpPr/>
          <p:nvPr/>
        </p:nvCxnSpPr>
        <p:spPr bwMode="auto">
          <a:xfrm>
            <a:off x="3851920" y="3212976"/>
            <a:ext cx="0" cy="128731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0" name="Rectangle 9"/>
          <p:cNvSpPr/>
          <p:nvPr/>
        </p:nvSpPr>
        <p:spPr bwMode="auto">
          <a:xfrm>
            <a:off x="4860352" y="4221088"/>
            <a:ext cx="1871888" cy="43204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547664" y="2636912"/>
            <a:ext cx="1727872"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5919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2508821"/>
          </a:xfrm>
        </p:spPr>
        <p:txBody>
          <a:bodyPr/>
          <a:lstStyle/>
          <a:p>
            <a:pPr marL="342900" indent="-342900">
              <a:buFont typeface="Arial" pitchFamily="34" charset="0"/>
              <a:buChar char="•"/>
            </a:pPr>
            <a:r>
              <a:rPr lang="en-ZA" sz="2300" dirty="0" smtClean="0"/>
              <a:t>On the next slide we will see Task List filtered by results for “Portfolio added to auto-active electronic collection”.</a:t>
            </a:r>
          </a:p>
          <a:p>
            <a:pPr marL="342900" indent="-342900">
              <a:buFont typeface="Arial" pitchFamily="34" charset="0"/>
              <a:buChar char="•"/>
            </a:pPr>
            <a:r>
              <a:rPr lang="en-ZA" sz="2300" dirty="0" smtClean="0"/>
              <a:t>This is a list of portfolios that were already added to your Electronic Collections.</a:t>
            </a:r>
          </a:p>
          <a:p>
            <a:pPr marL="342900" indent="-342900">
              <a:buFont typeface="Arial" pitchFamily="34" charset="0"/>
              <a:buChar char="•"/>
            </a:pPr>
            <a:r>
              <a:rPr lang="en-ZA" sz="2300" dirty="0" smtClean="0"/>
              <a:t>No options are available because the action already took place</a:t>
            </a:r>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Tree>
    <p:extLst>
      <p:ext uri="{BB962C8B-B14F-4D97-AF65-F5344CB8AC3E}">
        <p14:creationId xmlns:p14="http://schemas.microsoft.com/office/powerpoint/2010/main" val="2414901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295400"/>
            <a:ext cx="901065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217722" y="3670131"/>
            <a:ext cx="8568952" cy="1631077"/>
          </a:xfrm>
        </p:spPr>
        <p:txBody>
          <a:bodyPr/>
          <a:lstStyle/>
          <a:p>
            <a:pPr marL="342900" indent="-342900">
              <a:buFont typeface="Arial" pitchFamily="34" charset="0"/>
              <a:buChar char="•"/>
            </a:pPr>
            <a:r>
              <a:rPr lang="en-ZA" sz="2300" dirty="0" smtClean="0"/>
              <a:t>Let’s look at the first example </a:t>
            </a:r>
            <a:r>
              <a:rPr lang="en-ZA" sz="2300" dirty="0"/>
              <a:t>for Title </a:t>
            </a:r>
            <a:r>
              <a:rPr lang="en-ZA" sz="2300" dirty="0" smtClean="0"/>
              <a:t>“</a:t>
            </a:r>
            <a:r>
              <a:rPr lang="en-US" sz="2400" dirty="0"/>
              <a:t>International Journal of New Computer Architectures &amp; their Applications</a:t>
            </a:r>
            <a:r>
              <a:rPr lang="en-ZA" sz="2300" dirty="0" smtClean="0"/>
              <a:t>” which was added to electronic collection “Gale </a:t>
            </a:r>
            <a:r>
              <a:rPr lang="en-ZA" sz="2300" dirty="0" err="1" smtClean="0"/>
              <a:t>Cengage</a:t>
            </a:r>
            <a:r>
              <a:rPr lang="en-ZA" sz="2300" dirty="0" smtClean="0"/>
              <a:t> Computer Database”</a:t>
            </a:r>
          </a:p>
          <a:p>
            <a:pPr marL="342900" indent="-342900">
              <a:buFont typeface="Arial" pitchFamily="34" charset="0"/>
              <a:buChar char="•"/>
            </a:pPr>
            <a:endParaRPr lang="en-US" sz="1800" dirty="0"/>
          </a:p>
        </p:txBody>
      </p:sp>
      <p:sp>
        <p:nvSpPr>
          <p:cNvPr id="9" name="Rectangle 8"/>
          <p:cNvSpPr/>
          <p:nvPr/>
        </p:nvSpPr>
        <p:spPr bwMode="auto">
          <a:xfrm>
            <a:off x="107504" y="1844824"/>
            <a:ext cx="7992888" cy="64807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195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1572717"/>
          </a:xfrm>
        </p:spPr>
        <p:txBody>
          <a:bodyPr/>
          <a:lstStyle/>
          <a:p>
            <a:pPr marL="342900" indent="-342900">
              <a:buFont typeface="Arial" pitchFamily="34" charset="0"/>
              <a:buChar char="•"/>
            </a:pPr>
            <a:r>
              <a:rPr lang="en-ZA" sz="2300" dirty="0" smtClean="0"/>
              <a:t>If we search for it in our institution we see that we have it, there is an icon indicating that it was activated from the Community Zone, and it is in electronic collection Gale </a:t>
            </a:r>
            <a:r>
              <a:rPr lang="en-ZA" sz="2300" dirty="0" err="1" smtClean="0"/>
              <a:t>Cengage</a:t>
            </a:r>
            <a:r>
              <a:rPr lang="en-ZA" sz="2300" dirty="0" smtClean="0"/>
              <a:t> Computer Database </a:t>
            </a:r>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4" y="2736216"/>
            <a:ext cx="8893296" cy="18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132853" y="2736216"/>
            <a:ext cx="550715" cy="47676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3118192" y="3658672"/>
            <a:ext cx="3024336" cy="37450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04348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45" y="2060451"/>
            <a:ext cx="7926410" cy="17927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ZA" sz="2300" dirty="0" smtClean="0"/>
              <a:t>If we click the icon to view the title in the Community Zone and then click “Portfolio List”…</a:t>
            </a:r>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8" name="Rectangle 7"/>
          <p:cNvSpPr/>
          <p:nvPr/>
        </p:nvSpPr>
        <p:spPr bwMode="auto">
          <a:xfrm>
            <a:off x="1574960" y="3423088"/>
            <a:ext cx="1152128" cy="47676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3303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Introduction</a:t>
            </a:r>
            <a:endParaRPr lang="en-US" dirty="0"/>
          </a:p>
        </p:txBody>
      </p:sp>
      <p:sp>
        <p:nvSpPr>
          <p:cNvPr id="3" name="Content Placeholder 2"/>
          <p:cNvSpPr>
            <a:spLocks noGrp="1"/>
          </p:cNvSpPr>
          <p:nvPr>
            <p:ph idx="1"/>
          </p:nvPr>
        </p:nvSpPr>
        <p:spPr>
          <a:xfrm>
            <a:off x="289226" y="1844824"/>
            <a:ext cx="8568952" cy="3300908"/>
          </a:xfrm>
        </p:spPr>
        <p:txBody>
          <a:bodyPr/>
          <a:lstStyle/>
          <a:p>
            <a:pPr marL="342900" indent="-342900">
              <a:buFont typeface="Arial" pitchFamily="34" charset="0"/>
              <a:buChar char="•"/>
            </a:pPr>
            <a:r>
              <a:rPr lang="en-US" sz="2300" dirty="0"/>
              <a:t>The Alma Community Zone (CZ) is a shared repository for all Alma users. </a:t>
            </a:r>
            <a:endParaRPr lang="en-US" sz="2300" dirty="0" smtClean="0"/>
          </a:p>
          <a:p>
            <a:pPr marL="342900" indent="-342900">
              <a:buFont typeface="Arial" pitchFamily="34" charset="0"/>
              <a:buChar char="•"/>
            </a:pPr>
            <a:r>
              <a:rPr lang="en-US" sz="2300" dirty="0" smtClean="0"/>
              <a:t>It </a:t>
            </a:r>
            <a:r>
              <a:rPr lang="en-US" sz="2300" dirty="0"/>
              <a:t>includes </a:t>
            </a:r>
            <a:endParaRPr lang="en-US" sz="2300" dirty="0" smtClean="0"/>
          </a:p>
          <a:p>
            <a:pPr marL="628650" lvl="1" indent="-342900">
              <a:buFont typeface="Arial" pitchFamily="34" charset="0"/>
              <a:buChar char="•"/>
            </a:pPr>
            <a:r>
              <a:rPr lang="en-US" sz="2300" dirty="0" smtClean="0"/>
              <a:t>Authority records</a:t>
            </a:r>
          </a:p>
          <a:p>
            <a:pPr marL="628650" lvl="1" indent="-342900">
              <a:buFont typeface="Arial" pitchFamily="34" charset="0"/>
              <a:buChar char="•"/>
            </a:pPr>
            <a:r>
              <a:rPr lang="en-US" sz="2300" dirty="0"/>
              <a:t>B</a:t>
            </a:r>
            <a:r>
              <a:rPr lang="en-US" sz="2300" dirty="0" smtClean="0"/>
              <a:t>ibliographic metadata</a:t>
            </a:r>
          </a:p>
          <a:p>
            <a:pPr marL="628650" lvl="1" indent="-342900">
              <a:buFont typeface="Arial" pitchFamily="34" charset="0"/>
              <a:buChar char="•"/>
            </a:pPr>
            <a:r>
              <a:rPr lang="en-US" sz="2300" dirty="0"/>
              <a:t>A</a:t>
            </a:r>
            <a:r>
              <a:rPr lang="en-US" sz="2300" dirty="0" smtClean="0"/>
              <a:t>n </a:t>
            </a:r>
            <a:r>
              <a:rPr lang="en-US" sz="2300" dirty="0"/>
              <a:t>electronic materials knowledge </a:t>
            </a:r>
            <a:r>
              <a:rPr lang="en-US" sz="2300" dirty="0" smtClean="0"/>
              <a:t>base </a:t>
            </a:r>
          </a:p>
          <a:p>
            <a:pPr marL="852488" lvl="2" indent="-342900">
              <a:buFont typeface="Arial" pitchFamily="34" charset="0"/>
              <a:buChar char="•"/>
            </a:pPr>
            <a:r>
              <a:rPr lang="en-US" sz="2100" dirty="0" smtClean="0"/>
              <a:t>known as the “</a:t>
            </a:r>
            <a:r>
              <a:rPr lang="en-US" sz="2100" dirty="0"/>
              <a:t>C</a:t>
            </a:r>
            <a:r>
              <a:rPr lang="en-US" sz="2100" dirty="0" smtClean="0"/>
              <a:t>KB”</a:t>
            </a:r>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txBox="1">
            <a:spLocks/>
          </p:cNvSpPr>
          <p:nvPr/>
        </p:nvSpPr>
        <p:spPr>
          <a:xfrm>
            <a:off x="251520" y="992188"/>
            <a:ext cx="8568952" cy="56460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2300" b="1" dirty="0" smtClean="0"/>
              <a:t>Community Zone</a:t>
            </a:r>
            <a:endParaRPr lang="en-US" sz="2100" b="1" dirty="0" smtClean="0"/>
          </a:p>
          <a:p>
            <a:pPr marL="342900" indent="-342900" algn="ctr">
              <a:buFont typeface="Arial" pitchFamily="34" charset="0"/>
              <a:buChar char="•"/>
            </a:pPr>
            <a:endParaRPr lang="en-US" sz="2300" b="1" dirty="0"/>
          </a:p>
        </p:txBody>
      </p:sp>
    </p:spTree>
    <p:extLst>
      <p:ext uri="{BB962C8B-B14F-4D97-AF65-F5344CB8AC3E}">
        <p14:creationId xmlns:p14="http://schemas.microsoft.com/office/powerpoint/2010/main" val="3208907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132" y="2564904"/>
            <a:ext cx="5321140" cy="28677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1635573"/>
          </a:xfrm>
        </p:spPr>
        <p:txBody>
          <a:bodyPr/>
          <a:lstStyle/>
          <a:p>
            <a:pPr marL="342900" indent="-342900">
              <a:buFont typeface="Arial" pitchFamily="34" charset="0"/>
              <a:buChar char="•"/>
            </a:pPr>
            <a:r>
              <a:rPr lang="en-ZA" sz="2000" dirty="0" smtClean="0"/>
              <a:t>We see that the portfolio </a:t>
            </a:r>
            <a:r>
              <a:rPr lang="en-US" sz="2000" dirty="0"/>
              <a:t> “International Journal of New Computer Architectures &amp; their Applications” which was added to </a:t>
            </a:r>
            <a:r>
              <a:rPr lang="en-US" sz="2000" dirty="0" smtClean="0"/>
              <a:t>electronic collection </a:t>
            </a:r>
            <a:r>
              <a:rPr lang="en-US" sz="2000" dirty="0"/>
              <a:t>“Gale </a:t>
            </a:r>
            <a:r>
              <a:rPr lang="en-US" sz="2000" dirty="0" err="1"/>
              <a:t>Cengage</a:t>
            </a:r>
            <a:r>
              <a:rPr lang="en-US" sz="2000" dirty="0"/>
              <a:t> Computer Database</a:t>
            </a:r>
            <a:r>
              <a:rPr lang="en-US" sz="2000" dirty="0" smtClean="0"/>
              <a:t>”</a:t>
            </a:r>
          </a:p>
          <a:p>
            <a:pPr marL="342900" indent="-342900">
              <a:buFont typeface="Arial" pitchFamily="34" charset="0"/>
              <a:buChar char="•"/>
            </a:pPr>
            <a:r>
              <a:rPr lang="en-ZA" sz="2000" dirty="0" smtClean="0"/>
              <a:t>The update was done </a:t>
            </a:r>
            <a:r>
              <a:rPr lang="en-US" sz="2000" dirty="0"/>
              <a:t>on 2013.12.01</a:t>
            </a:r>
          </a:p>
          <a:p>
            <a:pPr marL="342900" indent="-342900">
              <a:buFont typeface="Arial" pitchFamily="34" charset="0"/>
              <a:buChar char="•"/>
            </a:pPr>
            <a:endParaRPr lang="en-ZA" sz="2000" dirty="0" smtClean="0"/>
          </a:p>
          <a:p>
            <a:pPr marL="342900" indent="-342900">
              <a:buFont typeface="Arial" pitchFamily="34" charset="0"/>
              <a:buChar char="•"/>
            </a:pPr>
            <a:endParaRPr lang="en-US" sz="16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8" name="Rectangle 7"/>
          <p:cNvSpPr/>
          <p:nvPr/>
        </p:nvSpPr>
        <p:spPr bwMode="auto">
          <a:xfrm>
            <a:off x="1913132" y="4293096"/>
            <a:ext cx="5296971" cy="54876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 name="Straight Connector 4"/>
          <p:cNvCxnSpPr/>
          <p:nvPr/>
        </p:nvCxnSpPr>
        <p:spPr bwMode="auto">
          <a:xfrm>
            <a:off x="4716016" y="4725144"/>
            <a:ext cx="2304256"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0046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844824"/>
            <a:ext cx="9058275"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This is the same date we saw in the Community Zone Updates Task List</a:t>
            </a:r>
            <a:endParaRPr lang="en-US" sz="2300" dirty="0"/>
          </a:p>
          <a:p>
            <a:pPr marL="342900" indent="-342900">
              <a:buFont typeface="Arial" pitchFamily="34" charset="0"/>
              <a:buChar char="•"/>
            </a:pPr>
            <a:endParaRPr lang="en-ZA" sz="2300" dirty="0" smtClean="0"/>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8" name="Rectangle 7"/>
          <p:cNvSpPr/>
          <p:nvPr/>
        </p:nvSpPr>
        <p:spPr bwMode="auto">
          <a:xfrm>
            <a:off x="8028385" y="2459360"/>
            <a:ext cx="662929" cy="60960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 y="3933056"/>
            <a:ext cx="8571776" cy="936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300192" y="4149080"/>
            <a:ext cx="1368152" cy="50405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2843808" y="3253626"/>
            <a:ext cx="2736304" cy="369332"/>
          </a:xfrm>
          <a:prstGeom prst="rect">
            <a:avLst/>
          </a:prstGeom>
          <a:noFill/>
          <a:ln>
            <a:solidFill>
              <a:schemeClr val="tx2"/>
            </a:solidFill>
          </a:ln>
        </p:spPr>
        <p:txBody>
          <a:bodyPr wrap="square" rtlCol="0">
            <a:spAutoFit/>
          </a:bodyPr>
          <a:lstStyle/>
          <a:p>
            <a:r>
              <a:rPr lang="en-ZA" dirty="0" smtClean="0"/>
              <a:t>CZ Updates Task List</a:t>
            </a:r>
            <a:endParaRPr lang="en-US" dirty="0"/>
          </a:p>
        </p:txBody>
      </p:sp>
      <p:sp>
        <p:nvSpPr>
          <p:cNvPr id="10" name="TextBox 9"/>
          <p:cNvSpPr txBox="1"/>
          <p:nvPr/>
        </p:nvSpPr>
        <p:spPr>
          <a:xfrm>
            <a:off x="2843808" y="5105180"/>
            <a:ext cx="2736304" cy="369332"/>
          </a:xfrm>
          <a:prstGeom prst="rect">
            <a:avLst/>
          </a:prstGeom>
          <a:noFill/>
          <a:ln>
            <a:solidFill>
              <a:schemeClr val="tx2"/>
            </a:solidFill>
          </a:ln>
        </p:spPr>
        <p:txBody>
          <a:bodyPr wrap="square" rtlCol="0">
            <a:spAutoFit/>
          </a:bodyPr>
          <a:lstStyle/>
          <a:p>
            <a:r>
              <a:rPr lang="en-ZA" dirty="0" smtClean="0"/>
              <a:t>CZ Search</a:t>
            </a:r>
            <a:endParaRPr lang="en-US" dirty="0"/>
          </a:p>
        </p:txBody>
      </p:sp>
      <p:cxnSp>
        <p:nvCxnSpPr>
          <p:cNvPr id="11" name="Straight Connector 10"/>
          <p:cNvCxnSpPr/>
          <p:nvPr/>
        </p:nvCxnSpPr>
        <p:spPr bwMode="auto">
          <a:xfrm flipV="1">
            <a:off x="8359849" y="3068960"/>
            <a:ext cx="0" cy="369332"/>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4" name="Straight Connector 13"/>
          <p:cNvCxnSpPr/>
          <p:nvPr/>
        </p:nvCxnSpPr>
        <p:spPr bwMode="auto">
          <a:xfrm flipV="1">
            <a:off x="6991687" y="4635362"/>
            <a:ext cx="0" cy="654484"/>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15" name="Straight Connector 14"/>
          <p:cNvCxnSpPr>
            <a:endCxn id="4" idx="3"/>
          </p:cNvCxnSpPr>
          <p:nvPr/>
        </p:nvCxnSpPr>
        <p:spPr bwMode="auto">
          <a:xfrm flipH="1">
            <a:off x="5580112" y="3438292"/>
            <a:ext cx="2779737"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5601819" y="5289846"/>
            <a:ext cx="136816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12078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9" y="2276872"/>
            <a:ext cx="8962786" cy="9023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1212677"/>
          </a:xfrm>
        </p:spPr>
        <p:txBody>
          <a:bodyPr/>
          <a:lstStyle/>
          <a:p>
            <a:pPr marL="342900" indent="-342900">
              <a:buFont typeface="Arial" pitchFamily="34" charset="0"/>
              <a:buChar char="•"/>
            </a:pPr>
            <a:r>
              <a:rPr lang="en-US" sz="2300" dirty="0" smtClean="0"/>
              <a:t>Now we return to the Community Zone Updates Task List and this time choose “Portfolio added to non auto active electronic collection”</a:t>
            </a:r>
            <a:endParaRPr lang="en-US" sz="2300" dirty="0"/>
          </a:p>
          <a:p>
            <a:pPr marL="342900" indent="-342900">
              <a:buFont typeface="Arial" pitchFamily="34" charset="0"/>
              <a:buChar char="•"/>
            </a:pPr>
            <a:endParaRPr lang="en-ZA" sz="2300" dirty="0" smtClean="0"/>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8" name="Rectangle 7"/>
          <p:cNvSpPr/>
          <p:nvPr/>
        </p:nvSpPr>
        <p:spPr bwMode="auto">
          <a:xfrm>
            <a:off x="35496" y="2263527"/>
            <a:ext cx="3610744" cy="22936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ontent Placeholder 2"/>
          <p:cNvSpPr txBox="1">
            <a:spLocks/>
          </p:cNvSpPr>
          <p:nvPr/>
        </p:nvSpPr>
        <p:spPr>
          <a:xfrm>
            <a:off x="137997" y="3356992"/>
            <a:ext cx="8917097" cy="201622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There is no action to perform, and no change has been made because the electronic collection is </a:t>
            </a:r>
            <a:r>
              <a:rPr lang="en-US" sz="2300" b="1" dirty="0" smtClean="0"/>
              <a:t>non</a:t>
            </a:r>
            <a:r>
              <a:rPr lang="en-US" sz="2300" dirty="0" smtClean="0"/>
              <a:t> auto-active</a:t>
            </a:r>
          </a:p>
          <a:p>
            <a:pPr marL="342900" indent="-342900">
              <a:buFont typeface="Arial" pitchFamily="34" charset="0"/>
              <a:buChar char="•"/>
            </a:pPr>
            <a:r>
              <a:rPr lang="en-US" sz="2300" dirty="0" smtClean="0"/>
              <a:t>The information provided consists of titles added to the electronic collection in case the librarian will want to manually add the titles to the electronic collection</a:t>
            </a:r>
          </a:p>
          <a:p>
            <a:pPr marL="342900" indent="-342900">
              <a:buFont typeface="Arial" pitchFamily="34" charset="0"/>
              <a:buChar char="•"/>
            </a:pPr>
            <a:endParaRPr lang="en-ZA" sz="2300" dirty="0" smtClean="0"/>
          </a:p>
          <a:p>
            <a:pPr marL="342900" indent="-342900">
              <a:buFont typeface="Arial" pitchFamily="34" charset="0"/>
              <a:buChar char="•"/>
            </a:pPr>
            <a:endParaRPr lang="en-US" sz="1800" dirty="0"/>
          </a:p>
        </p:txBody>
      </p:sp>
    </p:spTree>
    <p:extLst>
      <p:ext uri="{BB962C8B-B14F-4D97-AF65-F5344CB8AC3E}">
        <p14:creationId xmlns:p14="http://schemas.microsoft.com/office/powerpoint/2010/main" val="1744005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10" y="1844824"/>
            <a:ext cx="8381970" cy="76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For example here we see that title “</a:t>
            </a:r>
            <a:r>
              <a:rPr lang="en-US" sz="2300" dirty="0" err="1" smtClean="0"/>
              <a:t>Revista</a:t>
            </a:r>
            <a:r>
              <a:rPr lang="en-US" sz="2300" dirty="0" smtClean="0"/>
              <a:t> Exodus” was added to the electronic collection “Free E-Journals”</a:t>
            </a:r>
            <a:endParaRPr lang="en-ZA" sz="2300" dirty="0" smtClean="0"/>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
        <p:nvSpPr>
          <p:cNvPr id="8" name="Rectangle 7"/>
          <p:cNvSpPr/>
          <p:nvPr/>
        </p:nvSpPr>
        <p:spPr bwMode="auto">
          <a:xfrm>
            <a:off x="530143" y="2137817"/>
            <a:ext cx="2673705" cy="47472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Content Placeholder 2"/>
          <p:cNvSpPr txBox="1">
            <a:spLocks/>
          </p:cNvSpPr>
          <p:nvPr/>
        </p:nvSpPr>
        <p:spPr>
          <a:xfrm>
            <a:off x="251520" y="2852936"/>
            <a:ext cx="8568952" cy="85263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The title is currently not in the institution.  As we stated no action was done for non auto-active.</a:t>
            </a:r>
            <a:endParaRPr lang="en-ZA" sz="2300" dirty="0" smtClean="0"/>
          </a:p>
          <a:p>
            <a:pPr marL="342900" indent="-342900">
              <a:buFont typeface="Arial" pitchFamily="34" charset="0"/>
              <a:buChar char="•"/>
            </a:pPr>
            <a:endParaRPr lang="en-US" sz="1800"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757" y="3717032"/>
            <a:ext cx="7289889" cy="16371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699792" y="5020782"/>
            <a:ext cx="2673705" cy="33343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940459" y="4368906"/>
            <a:ext cx="1039254" cy="33343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9925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27869"/>
            <a:ext cx="8755750" cy="2141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But we can go to the Community Zone, find the title and order or activate it.</a:t>
            </a:r>
          </a:p>
          <a:p>
            <a:pPr marL="342900" indent="-342900">
              <a:buFont typeface="Arial" pitchFamily="34" charset="0"/>
              <a:buChar char="•"/>
            </a:pPr>
            <a:r>
              <a:rPr lang="en-US" sz="2300" dirty="0" smtClean="0"/>
              <a:t>As states in the Updates Task List it was added to the electronic collection “Free E Journals” </a:t>
            </a:r>
            <a:endParaRPr lang="en-ZA" sz="2300" dirty="0" smtClean="0"/>
          </a:p>
          <a:p>
            <a:pPr marL="342900" indent="-342900">
              <a:buFont typeface="Arial" pitchFamily="34" charset="0"/>
              <a:buChar char="•"/>
            </a:pP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Community Zone Updates Task List</a:t>
            </a:r>
          </a:p>
        </p:txBody>
      </p:sp>
    </p:spTree>
    <p:extLst>
      <p:ext uri="{BB962C8B-B14F-4D97-AF65-F5344CB8AC3E}">
        <p14:creationId xmlns:p14="http://schemas.microsoft.com/office/powerpoint/2010/main" val="3621980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Managing Electronic Inventory</a:t>
            </a:r>
          </a:p>
          <a:p>
            <a:pPr marL="342900" indent="-342900">
              <a:buFont typeface="Arial" pitchFamily="34" charset="0"/>
              <a:buChar char="•"/>
            </a:pPr>
            <a:r>
              <a:rPr lang="en-ZA" sz="2300" dirty="0" smtClean="0"/>
              <a:t>Types of Electronic Collections in the Community Zone</a:t>
            </a:r>
          </a:p>
          <a:p>
            <a:pPr marL="342900" indent="-342900">
              <a:buFont typeface="Arial" pitchFamily="34" charset="0"/>
              <a:buChar char="•"/>
            </a:pPr>
            <a:r>
              <a:rPr lang="en-ZA" sz="2300" dirty="0" smtClean="0"/>
              <a:t>Knowledge Base Updates</a:t>
            </a:r>
          </a:p>
          <a:p>
            <a:pPr marL="342900" indent="-342900">
              <a:buFont typeface="Arial" pitchFamily="34" charset="0"/>
              <a:buChar char="•"/>
            </a:pPr>
            <a:r>
              <a:rPr lang="en-US" sz="2300" dirty="0"/>
              <a:t>Community Zone Updates Task </a:t>
            </a:r>
            <a:r>
              <a:rPr lang="en-US" sz="2300" dirty="0" smtClean="0"/>
              <a:t>List</a:t>
            </a:r>
          </a:p>
          <a:p>
            <a:pPr marL="342900" indent="-342900">
              <a:buFont typeface="Arial" pitchFamily="34" charset="0"/>
              <a:buChar char="•"/>
            </a:pPr>
            <a:r>
              <a:rPr lang="en-US" sz="2400" b="1" dirty="0"/>
              <a:t>Electronic Resource Activation Task List</a:t>
            </a:r>
            <a:endParaRPr lang="en-US" sz="2300" b="1"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2410359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4503319"/>
          </a:xfrm>
        </p:spPr>
        <p:txBody>
          <a:bodyPr/>
          <a:lstStyle/>
          <a:p>
            <a:pPr marL="342900" indent="-342900">
              <a:buFont typeface="Arial" pitchFamily="34" charset="0"/>
              <a:buChar char="•"/>
            </a:pPr>
            <a:r>
              <a:rPr lang="en-US" sz="2400" dirty="0"/>
              <a:t>After an electronic resource has been added to the </a:t>
            </a:r>
            <a:r>
              <a:rPr lang="en-US" sz="2400" dirty="0" smtClean="0"/>
              <a:t>inventory there </a:t>
            </a:r>
            <a:r>
              <a:rPr lang="en-US" sz="2400" dirty="0"/>
              <a:t>are other tasks that may need to be completed prior to making the resource visible to patrons. </a:t>
            </a:r>
            <a:endParaRPr lang="en-US" sz="2400" dirty="0" smtClean="0"/>
          </a:p>
          <a:p>
            <a:pPr marL="342900" indent="-342900">
              <a:buFont typeface="Arial" pitchFamily="34" charset="0"/>
              <a:buChar char="•"/>
            </a:pPr>
            <a:r>
              <a:rPr lang="en-US" sz="2400" dirty="0" smtClean="0"/>
              <a:t>For </a:t>
            </a:r>
            <a:r>
              <a:rPr lang="en-US" sz="2400" dirty="0"/>
              <a:t>example, </a:t>
            </a:r>
            <a:r>
              <a:rPr lang="en-US" sz="2400" dirty="0" smtClean="0"/>
              <a:t>the library may </a:t>
            </a:r>
            <a:r>
              <a:rPr lang="en-US" sz="2400" dirty="0"/>
              <a:t>want to test access to the e-resource to confirm that the access is working properly. </a:t>
            </a:r>
            <a:endParaRPr lang="en-US" sz="2400" dirty="0" smtClean="0"/>
          </a:p>
          <a:p>
            <a:pPr marL="342900" indent="-342900">
              <a:buFont typeface="Arial" pitchFamily="34" charset="0"/>
              <a:buChar char="•"/>
            </a:pPr>
            <a:r>
              <a:rPr lang="en-US" sz="2400" dirty="0" smtClean="0"/>
              <a:t>In </a:t>
            </a:r>
            <a:r>
              <a:rPr lang="en-US" sz="2400" dirty="0"/>
              <a:t>Alma, these tasks are handled through the options provided by the Electronic Resource Activation Task List</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Tree>
    <p:extLst>
      <p:ext uri="{BB962C8B-B14F-4D97-AF65-F5344CB8AC3E}">
        <p14:creationId xmlns:p14="http://schemas.microsoft.com/office/powerpoint/2010/main" val="941251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2940869"/>
          </a:xfrm>
        </p:spPr>
        <p:txBody>
          <a:bodyPr/>
          <a:lstStyle/>
          <a:p>
            <a:pPr marL="342900" indent="-342900">
              <a:buChar char="•"/>
            </a:pPr>
            <a:r>
              <a:rPr lang="en-US" sz="2400" dirty="0"/>
              <a:t>Resources are added to the ‘Electronic Resource Activation Task List’ automatically if they are ordered from the Community Zone.  </a:t>
            </a:r>
          </a:p>
          <a:p>
            <a:pPr marL="342900" indent="-342900">
              <a:buChar char="•"/>
            </a:pPr>
            <a:r>
              <a:rPr lang="en-US" sz="2400" dirty="0"/>
              <a:t>They are not automatically added to the Electronic Resource Activation Task List if the “Activate” option is used from the Community Zone search results without using the “Order” process.</a:t>
            </a:r>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05064"/>
            <a:ext cx="4967562" cy="1035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347864" y="4653136"/>
            <a:ext cx="864096" cy="387636"/>
          </a:xfrm>
          <a:prstGeom prst="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2339752" y="4653136"/>
            <a:ext cx="864096" cy="38763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32148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992187"/>
            <a:ext cx="8568952" cy="2580829"/>
          </a:xfrm>
        </p:spPr>
        <p:txBody>
          <a:bodyPr/>
          <a:lstStyle/>
          <a:p>
            <a:pPr marL="342900" indent="-342900">
              <a:buFont typeface="Arial" pitchFamily="34" charset="0"/>
              <a:buChar char="•"/>
            </a:pPr>
            <a:r>
              <a:rPr lang="en-US" sz="2400" dirty="0"/>
              <a:t>Additionally, resources may be added to the ‘Electronic Resource Activation Task List’ by clicking </a:t>
            </a:r>
            <a:r>
              <a:rPr lang="en-US" sz="2400" dirty="0" smtClean="0"/>
              <a:t>“Create E-Activation task” </a:t>
            </a:r>
            <a:r>
              <a:rPr lang="en-US" sz="2400" dirty="0"/>
              <a:t>from the Electronic Portfolio search results in the institution repository search.</a:t>
            </a:r>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789040"/>
            <a:ext cx="6988735" cy="1055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636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534" y="936723"/>
            <a:ext cx="3024336" cy="45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a:off x="2061600" y="5292379"/>
            <a:ext cx="936104" cy="0"/>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cxnSp>
        <p:nvCxnSpPr>
          <p:cNvPr id="9" name="Straight Connector 8"/>
          <p:cNvCxnSpPr/>
          <p:nvPr/>
        </p:nvCxnSpPr>
        <p:spPr bwMode="auto">
          <a:xfrm>
            <a:off x="2051720" y="4005064"/>
            <a:ext cx="0" cy="1287315"/>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0" name="Rectangle 9"/>
          <p:cNvSpPr/>
          <p:nvPr/>
        </p:nvSpPr>
        <p:spPr bwMode="auto">
          <a:xfrm>
            <a:off x="3060152" y="5085184"/>
            <a:ext cx="3025718" cy="338314"/>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98364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117848" y="1820160"/>
            <a:ext cx="8568952" cy="3660948"/>
          </a:xfrm>
        </p:spPr>
        <p:txBody>
          <a:bodyPr/>
          <a:lstStyle/>
          <a:p>
            <a:pPr marL="742950" lvl="1" indent="-457200">
              <a:buFont typeface="+mj-lt"/>
              <a:buAutoNum type="arabicPeriod"/>
            </a:pPr>
            <a:r>
              <a:rPr lang="en-US" sz="2300" dirty="0" smtClean="0"/>
              <a:t>Community Catalog</a:t>
            </a:r>
          </a:p>
          <a:p>
            <a:pPr marL="966788" lvl="2" indent="-457200"/>
            <a:r>
              <a:rPr lang="en-US" dirty="0" smtClean="0"/>
              <a:t>Bibliographic records describing electronic resources</a:t>
            </a:r>
          </a:p>
          <a:p>
            <a:pPr marL="966788" lvl="2" indent="-457200"/>
            <a:r>
              <a:rPr lang="en-US" dirty="0" smtClean="0"/>
              <a:t>In the future will also include print</a:t>
            </a:r>
          </a:p>
          <a:p>
            <a:pPr marL="742950" lvl="1" indent="-457200">
              <a:buFont typeface="+mj-lt"/>
              <a:buAutoNum type="arabicPeriod" startAt="2"/>
            </a:pPr>
            <a:r>
              <a:rPr lang="en-US" sz="2300" dirty="0" smtClean="0"/>
              <a:t>Central Knowledgebase (Electronic inventory)</a:t>
            </a:r>
          </a:p>
          <a:p>
            <a:pPr marL="966788" lvl="2" indent="-457200"/>
            <a:r>
              <a:rPr lang="en-US" dirty="0" smtClean="0"/>
              <a:t>Electronic Collections of electronic resources offered by vendors, with linking information and individual titles in the Electronic Collections</a:t>
            </a:r>
          </a:p>
          <a:p>
            <a:pPr marL="742950" lvl="1" indent="-457200">
              <a:buFont typeface="+mj-lt"/>
              <a:buAutoNum type="arabicPeriod" startAt="3"/>
            </a:pPr>
            <a:r>
              <a:rPr lang="en-US" sz="2300" dirty="0"/>
              <a:t>Global </a:t>
            </a:r>
            <a:r>
              <a:rPr lang="en-US" sz="2300" dirty="0" smtClean="0"/>
              <a:t>Authorities</a:t>
            </a:r>
          </a:p>
          <a:p>
            <a:pPr marL="966788" lvl="2" indent="-457200"/>
            <a:r>
              <a:rPr lang="en-US" dirty="0" smtClean="0"/>
              <a:t>Authority files currently including LC names and subjects, </a:t>
            </a:r>
            <a:r>
              <a:rPr lang="en-US" dirty="0"/>
              <a:t>MESH and GND from Deutsche Nationalbibliothek</a:t>
            </a:r>
          </a:p>
          <a:p>
            <a:pPr marL="742950" lvl="1" indent="-457200"/>
            <a:endParaRPr lang="en-US" sz="2000" dirty="0"/>
          </a:p>
        </p:txBody>
      </p:sp>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
        <p:nvSpPr>
          <p:cNvPr id="8" name="Content Placeholder 2"/>
          <p:cNvSpPr txBox="1">
            <a:spLocks/>
          </p:cNvSpPr>
          <p:nvPr/>
        </p:nvSpPr>
        <p:spPr>
          <a:xfrm>
            <a:off x="251520" y="992188"/>
            <a:ext cx="8568952" cy="56460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2300" dirty="0" smtClean="0"/>
              <a:t>Community Zone Components</a:t>
            </a:r>
            <a:endParaRPr lang="en-US" sz="2100" dirty="0" smtClean="0"/>
          </a:p>
          <a:p>
            <a:pPr marL="342900" indent="-342900" algn="ctr">
              <a:buFont typeface="Arial" pitchFamily="34" charset="0"/>
              <a:buChar char="•"/>
            </a:pPr>
            <a:endParaRPr lang="en-US" sz="2300" dirty="0"/>
          </a:p>
        </p:txBody>
      </p:sp>
    </p:spTree>
    <p:extLst>
      <p:ext uri="{BB962C8B-B14F-4D97-AF65-F5344CB8AC3E}">
        <p14:creationId xmlns:p14="http://schemas.microsoft.com/office/powerpoint/2010/main" val="42474955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160512"/>
            <a:ext cx="9010650"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66674" y="1149241"/>
            <a:ext cx="2849141" cy="26353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6661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1978997"/>
            <a:ext cx="4968552" cy="1151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Now we search the CZ and click “Order”</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
        <p:nvSpPr>
          <p:cNvPr id="8" name="Rectangle 7"/>
          <p:cNvSpPr/>
          <p:nvPr/>
        </p:nvSpPr>
        <p:spPr bwMode="auto">
          <a:xfrm>
            <a:off x="2987824" y="2554897"/>
            <a:ext cx="1008112" cy="550371"/>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63" y="4055346"/>
            <a:ext cx="8080190" cy="1440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85318" y="3398726"/>
            <a:ext cx="8568952" cy="39031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400" dirty="0" smtClean="0"/>
              <a:t>The order is created</a:t>
            </a:r>
            <a:endParaRPr lang="en-US" sz="1800" dirty="0"/>
          </a:p>
        </p:txBody>
      </p:sp>
    </p:spTree>
    <p:extLst>
      <p:ext uri="{BB962C8B-B14F-4D97-AF65-F5344CB8AC3E}">
        <p14:creationId xmlns:p14="http://schemas.microsoft.com/office/powerpoint/2010/main" val="1871112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64358"/>
            <a:ext cx="6785554" cy="179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It appears in Institution Zone with link to Community Zone</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
        <p:nvSpPr>
          <p:cNvPr id="8" name="Rectangle 7"/>
          <p:cNvSpPr/>
          <p:nvPr/>
        </p:nvSpPr>
        <p:spPr bwMode="auto">
          <a:xfrm>
            <a:off x="971600" y="2064358"/>
            <a:ext cx="437174" cy="48411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2817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61" y="1772816"/>
            <a:ext cx="8302026" cy="1944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The resource is not available yet</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
        <p:nvSpPr>
          <p:cNvPr id="8" name="Rectangle 7"/>
          <p:cNvSpPr/>
          <p:nvPr/>
        </p:nvSpPr>
        <p:spPr bwMode="auto">
          <a:xfrm>
            <a:off x="2627784" y="3232915"/>
            <a:ext cx="1152128" cy="48411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4784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844824"/>
            <a:ext cx="9020175" cy="2266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It automatically appears in the Electronic Resource Activation Task List</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
        <p:nvSpPr>
          <p:cNvPr id="8" name="Rectangle 7"/>
          <p:cNvSpPr/>
          <p:nvPr/>
        </p:nvSpPr>
        <p:spPr bwMode="auto">
          <a:xfrm>
            <a:off x="85832" y="3618850"/>
            <a:ext cx="8996255" cy="48411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1475657" y="2212245"/>
            <a:ext cx="864096" cy="24205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ontent Placeholder 2"/>
          <p:cNvSpPr txBox="1">
            <a:spLocks/>
          </p:cNvSpPr>
          <p:nvPr/>
        </p:nvSpPr>
        <p:spPr>
          <a:xfrm>
            <a:off x="287524" y="4293096"/>
            <a:ext cx="8568952" cy="1440160"/>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400" dirty="0" smtClean="0"/>
              <a:t>By default the task will be in the “Unassigned” tab and will be then be assigned to the first user who performs an action on it</a:t>
            </a:r>
            <a:endParaRPr lang="en-US" sz="1800" dirty="0"/>
          </a:p>
        </p:txBody>
      </p:sp>
    </p:spTree>
    <p:extLst>
      <p:ext uri="{BB962C8B-B14F-4D97-AF65-F5344CB8AC3E}">
        <p14:creationId xmlns:p14="http://schemas.microsoft.com/office/powerpoint/2010/main" val="825122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From here multiple activities may be performed on the resource</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 y="1710308"/>
            <a:ext cx="9001125" cy="1790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144702" y="3861048"/>
            <a:ext cx="8927860" cy="151216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400" dirty="0" smtClean="0"/>
              <a:t>For details of each Action activity see online </a:t>
            </a:r>
            <a:r>
              <a:rPr lang="en-US" sz="2400" dirty="0"/>
              <a:t>help:  </a:t>
            </a:r>
            <a:r>
              <a:rPr lang="en-US" sz="2400" dirty="0" smtClean="0"/>
              <a:t/>
            </a:r>
            <a:br>
              <a:rPr lang="en-US" sz="2400" dirty="0" smtClean="0"/>
            </a:br>
            <a:r>
              <a:rPr lang="en-US" sz="2400" dirty="0" smtClean="0"/>
              <a:t>Inventory &gt; </a:t>
            </a:r>
            <a:r>
              <a:rPr lang="en-US" sz="2400" dirty="0"/>
              <a:t>Managing Electronic Resources </a:t>
            </a:r>
            <a:r>
              <a:rPr lang="en-US" sz="2400" dirty="0" smtClean="0"/>
              <a:t>&gt; </a:t>
            </a:r>
            <a:r>
              <a:rPr lang="en-US" sz="2400" dirty="0"/>
              <a:t>Activating Electronic Resources </a:t>
            </a:r>
            <a:r>
              <a:rPr lang="en-US" sz="2400" dirty="0" smtClean="0"/>
              <a:t>&gt; </a:t>
            </a:r>
            <a:r>
              <a:rPr lang="en-US" sz="2400" dirty="0"/>
              <a:t>Managing Electronic Resource Activation</a:t>
            </a:r>
            <a:endParaRPr lang="en-US" sz="1800" dirty="0"/>
          </a:p>
        </p:txBody>
      </p:sp>
      <p:sp>
        <p:nvSpPr>
          <p:cNvPr id="9" name="Rectangle 8"/>
          <p:cNvSpPr/>
          <p:nvPr/>
        </p:nvSpPr>
        <p:spPr bwMode="auto">
          <a:xfrm>
            <a:off x="8281606" y="1710308"/>
            <a:ext cx="864096" cy="179070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2865514" y="2924944"/>
            <a:ext cx="3074637" cy="369332"/>
          </a:xfrm>
          <a:prstGeom prst="rect">
            <a:avLst/>
          </a:prstGeom>
          <a:noFill/>
          <a:ln>
            <a:solidFill>
              <a:schemeClr val="tx2"/>
            </a:solidFill>
          </a:ln>
        </p:spPr>
        <p:txBody>
          <a:bodyPr wrap="square" rtlCol="0">
            <a:spAutoFit/>
          </a:bodyPr>
          <a:lstStyle/>
          <a:p>
            <a:r>
              <a:rPr lang="en-ZA" dirty="0" smtClean="0"/>
              <a:t>We will choose ‘Activate’</a:t>
            </a:r>
            <a:endParaRPr lang="en-US" dirty="0"/>
          </a:p>
        </p:txBody>
      </p:sp>
      <p:cxnSp>
        <p:nvCxnSpPr>
          <p:cNvPr id="13" name="Straight Connector 12"/>
          <p:cNvCxnSpPr/>
          <p:nvPr/>
        </p:nvCxnSpPr>
        <p:spPr bwMode="auto">
          <a:xfrm flipV="1">
            <a:off x="5940151" y="2782368"/>
            <a:ext cx="2341455" cy="327242"/>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1273221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We confirm resource activation</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
        <p:nvSpPr>
          <p:cNvPr id="12" name="TextBox 11"/>
          <p:cNvSpPr txBox="1"/>
          <p:nvPr/>
        </p:nvSpPr>
        <p:spPr>
          <a:xfrm>
            <a:off x="2865514" y="2924944"/>
            <a:ext cx="3074637" cy="369332"/>
          </a:xfrm>
          <a:prstGeom prst="rect">
            <a:avLst/>
          </a:prstGeom>
          <a:noFill/>
          <a:ln>
            <a:solidFill>
              <a:schemeClr val="tx2"/>
            </a:solidFill>
          </a:ln>
        </p:spPr>
        <p:txBody>
          <a:bodyPr wrap="square" rtlCol="0">
            <a:spAutoFit/>
          </a:bodyPr>
          <a:lstStyle/>
          <a:p>
            <a:r>
              <a:rPr lang="en-ZA" dirty="0" smtClean="0"/>
              <a:t>We will choose ‘Activate’</a:t>
            </a:r>
            <a:endParaRPr lang="en-US" dirty="0"/>
          </a:p>
        </p:txBody>
      </p:sp>
      <p:cxnSp>
        <p:nvCxnSpPr>
          <p:cNvPr id="13" name="Straight Connector 12"/>
          <p:cNvCxnSpPr/>
          <p:nvPr/>
        </p:nvCxnSpPr>
        <p:spPr bwMode="auto">
          <a:xfrm flipV="1">
            <a:off x="5940151" y="2782368"/>
            <a:ext cx="2341455" cy="327242"/>
          </a:xfrm>
          <a:prstGeom prst="line">
            <a:avLst/>
          </a:prstGeom>
          <a:solidFill>
            <a:schemeClr val="accent1"/>
          </a:solidFill>
          <a:ln w="38100" cap="flat" cmpd="sng" algn="ctr">
            <a:solidFill>
              <a:srgbClr val="FF0000"/>
            </a:solidFill>
            <a:prstDash val="solid"/>
            <a:round/>
            <a:headEnd type="none" w="med" len="med"/>
            <a:tailEnd type="triangle" w="med" len="med"/>
          </a:ln>
          <a:effectLst/>
        </p:spPr>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72" y="1596726"/>
            <a:ext cx="8417832" cy="2336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698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068968" cy="18685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51520" y="836712"/>
            <a:ext cx="8568952" cy="780629"/>
          </a:xfrm>
        </p:spPr>
        <p:txBody>
          <a:bodyPr/>
          <a:lstStyle/>
          <a:p>
            <a:pPr marL="342900" indent="-342900">
              <a:buFont typeface="Arial" pitchFamily="34" charset="0"/>
              <a:buChar char="•"/>
            </a:pPr>
            <a:r>
              <a:rPr lang="en-US" sz="2400" dirty="0" smtClean="0"/>
              <a:t>Now the resource is available</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a:t>Electronic Resource Activation Task List</a:t>
            </a:r>
          </a:p>
        </p:txBody>
      </p:sp>
      <p:sp>
        <p:nvSpPr>
          <p:cNvPr id="9" name="Rectangle 8"/>
          <p:cNvSpPr/>
          <p:nvPr/>
        </p:nvSpPr>
        <p:spPr bwMode="auto">
          <a:xfrm>
            <a:off x="4283968" y="2924944"/>
            <a:ext cx="864096" cy="28437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447" y="4149080"/>
            <a:ext cx="3412509" cy="11071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149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23119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89226" y="2348880"/>
            <a:ext cx="8568952" cy="2880320"/>
          </a:xfrm>
        </p:spPr>
        <p:txBody>
          <a:bodyPr/>
          <a:lstStyle/>
          <a:p>
            <a:pPr marL="342900" indent="-342900">
              <a:buFont typeface="Arial" pitchFamily="34" charset="0"/>
              <a:buChar char="•"/>
            </a:pPr>
            <a:r>
              <a:rPr lang="en-US" sz="2300" dirty="0" smtClean="0"/>
              <a:t>The Institution Zone (local catalog) contains local bibliographic records created, copied or imported locally by the institution</a:t>
            </a:r>
          </a:p>
          <a:p>
            <a:pPr marL="342900" indent="-342900">
              <a:buFont typeface="Arial" pitchFamily="34" charset="0"/>
              <a:buChar char="•"/>
            </a:pPr>
            <a:r>
              <a:rPr lang="en-US" sz="2300" dirty="0" smtClean="0"/>
              <a:t>The inventory is linked to the MMS record (Metadata Management System record)</a:t>
            </a:r>
          </a:p>
          <a:p>
            <a:pPr marL="342900" indent="-342900">
              <a:buFont typeface="Arial" pitchFamily="34" charset="0"/>
              <a:buChar char="•"/>
            </a:pPr>
            <a:r>
              <a:rPr lang="en-US" sz="2300" dirty="0" smtClean="0"/>
              <a:t>The publishing process (for example to Primo) provides a means for the user to access the inventory</a:t>
            </a:r>
            <a:endParaRPr lang="en-US" sz="2300" dirty="0"/>
          </a:p>
        </p:txBody>
      </p:sp>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
        <p:nvSpPr>
          <p:cNvPr id="7" name="Content Placeholder 2"/>
          <p:cNvSpPr txBox="1">
            <a:spLocks/>
          </p:cNvSpPr>
          <p:nvPr/>
        </p:nvSpPr>
        <p:spPr>
          <a:xfrm>
            <a:off x="251520" y="992188"/>
            <a:ext cx="8568952" cy="56460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2300" dirty="0" smtClean="0"/>
              <a:t>Institution Zone</a:t>
            </a:r>
            <a:endParaRPr lang="en-US" sz="2100" dirty="0" smtClean="0"/>
          </a:p>
          <a:p>
            <a:pPr marL="342900" indent="-342900" algn="ctr">
              <a:buFont typeface="Arial" pitchFamily="34" charset="0"/>
              <a:buChar char="•"/>
            </a:pPr>
            <a:endParaRPr lang="en-US" sz="2300" dirty="0"/>
          </a:p>
        </p:txBody>
      </p:sp>
    </p:spTree>
    <p:extLst>
      <p:ext uri="{BB962C8B-B14F-4D97-AF65-F5344CB8AC3E}">
        <p14:creationId xmlns:p14="http://schemas.microsoft.com/office/powerpoint/2010/main" val="404950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a:spLocks noGrp="1"/>
          </p:cNvSpPr>
          <p:nvPr>
            <p:ph idx="1"/>
          </p:nvPr>
        </p:nvSpPr>
        <p:spPr>
          <a:xfrm>
            <a:off x="262310" y="1484784"/>
            <a:ext cx="8568952" cy="3732956"/>
          </a:xfrm>
        </p:spPr>
        <p:txBody>
          <a:bodyPr/>
          <a:lstStyle/>
          <a:p>
            <a:pPr marL="342900" indent="-342900">
              <a:buFont typeface="Arial" pitchFamily="34" charset="0"/>
              <a:buChar char="•"/>
            </a:pPr>
            <a:r>
              <a:rPr lang="en-US" sz="2300" dirty="0" smtClean="0"/>
              <a:t>The Institution Zone inventory contains all locally acquired material by the institution, including: </a:t>
            </a:r>
          </a:p>
          <a:p>
            <a:pPr marL="628650" lvl="1" indent="-342900">
              <a:buFont typeface="Wingdings" pitchFamily="2" charset="2"/>
              <a:buChar char="Ø"/>
            </a:pPr>
            <a:r>
              <a:rPr lang="en-US" sz="2000" dirty="0" smtClean="0"/>
              <a:t>Physical = Items and holdings</a:t>
            </a:r>
          </a:p>
          <a:p>
            <a:pPr marL="628650" lvl="1" indent="-342900">
              <a:buFont typeface="Wingdings" pitchFamily="2" charset="2"/>
              <a:buChar char="Ø"/>
            </a:pPr>
            <a:r>
              <a:rPr lang="en-US" sz="2000" dirty="0" smtClean="0"/>
              <a:t>Electronic = Electronic Collections and portfolios</a:t>
            </a:r>
          </a:p>
          <a:p>
            <a:pPr marL="628650" lvl="1" indent="-342900">
              <a:buFont typeface="Wingdings" pitchFamily="2" charset="2"/>
              <a:buChar char="Ø"/>
            </a:pPr>
            <a:r>
              <a:rPr lang="en-US" sz="2000" dirty="0" smtClean="0"/>
              <a:t>Digital = Representations and files</a:t>
            </a:r>
          </a:p>
          <a:p>
            <a:pPr marL="342900" indent="-342900">
              <a:buFont typeface="Arial" pitchFamily="34" charset="0"/>
              <a:buChar char="•"/>
            </a:pPr>
            <a:r>
              <a:rPr lang="en-US" sz="2300" dirty="0" smtClean="0"/>
              <a:t>It is the sum of all resources acquired and managed by the institution and made available to patrons</a:t>
            </a:r>
          </a:p>
          <a:p>
            <a:pPr marL="342900" indent="-342900">
              <a:buFont typeface="Arial" pitchFamily="34" charset="0"/>
              <a:buChar char="•"/>
            </a:pPr>
            <a:r>
              <a:rPr lang="en-US" sz="2300" dirty="0" smtClean="0"/>
              <a:t>    The resources may </a:t>
            </a:r>
            <a:r>
              <a:rPr lang="en-US" sz="2300" dirty="0"/>
              <a:t>link to the Institution Catalog </a:t>
            </a:r>
            <a:r>
              <a:rPr lang="en-US" sz="2300" dirty="0" smtClean="0"/>
              <a:t>(Zone) or </a:t>
            </a:r>
            <a:r>
              <a:rPr lang="en-US" sz="2300" dirty="0"/>
              <a:t>to the Community </a:t>
            </a:r>
            <a:r>
              <a:rPr lang="en-US" sz="2300" dirty="0" smtClean="0"/>
              <a:t>Catalog (Zone)</a:t>
            </a:r>
            <a:endParaRPr lang="en-US" sz="2300" dirty="0"/>
          </a:p>
          <a:p>
            <a:pPr marL="342900" indent="-342900">
              <a:buFont typeface="Arial" pitchFamily="34" charset="0"/>
              <a:buChar char="•"/>
            </a:pPr>
            <a:endParaRPr lang="en-US" sz="2300" dirty="0" smtClean="0"/>
          </a:p>
          <a:p>
            <a:pPr marL="342900" indent="-342900">
              <a:buFont typeface="Arial" pitchFamily="34" charset="0"/>
              <a:buChar char="•"/>
            </a:pPr>
            <a:endParaRPr lang="en-US" sz="2300" dirty="0" smtClean="0"/>
          </a:p>
        </p:txBody>
      </p:sp>
      <p:pic>
        <p:nvPicPr>
          <p:cNvPr id="7" name="Picture 2" descr="http://2.bp.blogspot.com/_pugAklByimc/S-5n5W0UmRI/AAAAAAAADg4/UIO70fIH-LI/s400/RED+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32" y="4385999"/>
            <a:ext cx="387181" cy="3673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
        <p:nvSpPr>
          <p:cNvPr id="9" name="Content Placeholder 2"/>
          <p:cNvSpPr txBox="1">
            <a:spLocks/>
          </p:cNvSpPr>
          <p:nvPr/>
        </p:nvSpPr>
        <p:spPr>
          <a:xfrm>
            <a:off x="251520" y="992188"/>
            <a:ext cx="8568952" cy="564604"/>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2300" dirty="0" smtClean="0"/>
              <a:t>Types of Inventory</a:t>
            </a:r>
            <a:endParaRPr lang="en-US" sz="2100" dirty="0" smtClean="0"/>
          </a:p>
          <a:p>
            <a:pPr marL="342900" indent="-342900" algn="ctr">
              <a:buFont typeface="Arial" pitchFamily="34" charset="0"/>
              <a:buChar char="•"/>
            </a:pPr>
            <a:endParaRPr lang="en-US" sz="2300" dirty="0"/>
          </a:p>
        </p:txBody>
      </p:sp>
    </p:spTree>
    <p:extLst>
      <p:ext uri="{BB962C8B-B14F-4D97-AF65-F5344CB8AC3E}">
        <p14:creationId xmlns:p14="http://schemas.microsoft.com/office/powerpoint/2010/main" val="315988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grpSp>
        <p:nvGrpSpPr>
          <p:cNvPr id="7" name="קבוצה 62"/>
          <p:cNvGrpSpPr>
            <a:grpSpLocks/>
          </p:cNvGrpSpPr>
          <p:nvPr/>
        </p:nvGrpSpPr>
        <p:grpSpPr bwMode="auto">
          <a:xfrm>
            <a:off x="61913" y="981645"/>
            <a:ext cx="8948738" cy="5174110"/>
            <a:chOff x="867195" y="1770334"/>
            <a:chExt cx="7730049" cy="3674851"/>
          </a:xfrm>
        </p:grpSpPr>
        <p:sp>
          <p:nvSpPr>
            <p:cNvPr id="8" name="מלבן מעוגל 67"/>
            <p:cNvSpPr/>
            <p:nvPr/>
          </p:nvSpPr>
          <p:spPr bwMode="auto">
            <a:xfrm>
              <a:off x="867195" y="1770334"/>
              <a:ext cx="7730049" cy="3674851"/>
            </a:xfrm>
            <a:prstGeom prst="roundRect">
              <a:avLst>
                <a:gd name="adj" fmla="val 3926"/>
              </a:avLst>
            </a:prstGeom>
            <a:solidFill>
              <a:schemeClr val="bg1">
                <a:lumMod val="85000"/>
              </a:schemeClr>
            </a:solidFill>
            <a:ln w="76200" cap="flat" cmpd="sng" algn="ctr">
              <a:noFill/>
              <a:prstDash val="solid"/>
              <a:round/>
              <a:headEnd type="none" w="med" len="med"/>
              <a:tailEnd type="triangle" w="med" len="med"/>
            </a:ln>
            <a:effectLst/>
          </p:spPr>
          <p:txBody>
            <a:bodyPr/>
            <a:lstStyle/>
            <a:p>
              <a:pPr algn="l" rtl="1">
                <a:spcBef>
                  <a:spcPct val="0"/>
                </a:spcBef>
                <a:defRPr/>
              </a:pPr>
              <a:endParaRPr lang="en-US" sz="2400" b="0">
                <a:latin typeface="Arial" pitchFamily="34" charset="0"/>
                <a:ea typeface="+mn-ea"/>
              </a:endParaRPr>
            </a:p>
          </p:txBody>
        </p:sp>
        <p:sp>
          <p:nvSpPr>
            <p:cNvPr id="9" name="מלבן מעוגל 68"/>
            <p:cNvSpPr/>
            <p:nvPr/>
          </p:nvSpPr>
          <p:spPr bwMode="auto">
            <a:xfrm>
              <a:off x="998023" y="1846161"/>
              <a:ext cx="7484347" cy="3523197"/>
            </a:xfrm>
            <a:prstGeom prst="roundRect">
              <a:avLst>
                <a:gd name="adj" fmla="val 3249"/>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l" rtl="1">
                <a:spcBef>
                  <a:spcPct val="0"/>
                </a:spcBef>
                <a:defRPr/>
              </a:pPr>
              <a:endParaRPr lang="en-US" sz="2400" b="0">
                <a:latin typeface="Arial" pitchFamily="34" charset="0"/>
                <a:ea typeface="+mn-ea"/>
              </a:endParaRPr>
            </a:p>
          </p:txBody>
        </p:sp>
      </p:grpSp>
      <p:sp>
        <p:nvSpPr>
          <p:cNvPr id="10" name="AutoShape 2"/>
          <p:cNvSpPr>
            <a:spLocks noChangeArrowheads="1"/>
          </p:cNvSpPr>
          <p:nvPr/>
        </p:nvSpPr>
        <p:spPr bwMode="auto">
          <a:xfrm>
            <a:off x="4536282" y="1184275"/>
            <a:ext cx="4251143" cy="4757738"/>
          </a:xfrm>
          <a:prstGeom prst="roundRect">
            <a:avLst>
              <a:gd name="adj" fmla="val 4422"/>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dirty="0" smtClean="0">
                <a:latin typeface="Arial" pitchFamily="34" charset="0"/>
                <a:ea typeface="+mn-ea"/>
              </a:rPr>
              <a:t>Institution Zone</a:t>
            </a:r>
            <a:endParaRPr lang="en-US" sz="2400" b="0" dirty="0">
              <a:latin typeface="Arial" pitchFamily="34" charset="0"/>
              <a:ea typeface="+mn-ea"/>
            </a:endParaRPr>
          </a:p>
        </p:txBody>
      </p:sp>
      <p:sp>
        <p:nvSpPr>
          <p:cNvPr id="11" name="AutoShape 4"/>
          <p:cNvSpPr>
            <a:spLocks noChangeArrowheads="1"/>
          </p:cNvSpPr>
          <p:nvPr/>
        </p:nvSpPr>
        <p:spPr bwMode="auto">
          <a:xfrm>
            <a:off x="309045" y="1184275"/>
            <a:ext cx="4070930" cy="4757738"/>
          </a:xfrm>
          <a:prstGeom prst="roundRect">
            <a:avLst>
              <a:gd name="adj" fmla="val 4150"/>
            </a:avLst>
          </a:prstGeom>
          <a:solidFill>
            <a:schemeClr val="bg1">
              <a:lumMod val="85000"/>
            </a:schemeClr>
          </a:solidFill>
          <a:ln w="76200" cap="flat" cmpd="sng" algn="ctr">
            <a:solidFill>
              <a:schemeClr val="bg1">
                <a:lumMod val="50000"/>
              </a:schemeClr>
            </a:solidFill>
            <a:prstDash val="solid"/>
            <a:round/>
            <a:headEnd type="none" w="med" len="med"/>
            <a:tailEnd type="triangle" w="med" len="med"/>
          </a:ln>
          <a:effectLst/>
        </p:spPr>
        <p:txBody>
          <a:bodyPr/>
          <a:lstStyle/>
          <a:p>
            <a:pPr>
              <a:spcBef>
                <a:spcPct val="0"/>
              </a:spcBef>
              <a:defRPr/>
            </a:pPr>
            <a:r>
              <a:rPr lang="en-US" sz="2400" b="0" dirty="0" smtClean="0">
                <a:latin typeface="Arial" pitchFamily="34" charset="0"/>
                <a:ea typeface="+mn-ea"/>
              </a:rPr>
              <a:t>Community Zone</a:t>
            </a:r>
            <a:endParaRPr lang="en-US" sz="2400" b="0" dirty="0">
              <a:latin typeface="Arial" pitchFamily="34" charset="0"/>
              <a:ea typeface="+mn-ea"/>
            </a:endParaRPr>
          </a:p>
        </p:txBody>
      </p:sp>
      <p:sp>
        <p:nvSpPr>
          <p:cNvPr id="12" name="AutoShape 5"/>
          <p:cNvSpPr>
            <a:spLocks noChangeArrowheads="1"/>
          </p:cNvSpPr>
          <p:nvPr/>
        </p:nvSpPr>
        <p:spPr bwMode="auto">
          <a:xfrm>
            <a:off x="436120" y="1662113"/>
            <a:ext cx="3690224" cy="1281112"/>
          </a:xfrm>
          <a:prstGeom prst="roundRect">
            <a:avLst>
              <a:gd name="adj" fmla="val 11769"/>
            </a:avLst>
          </a:prstGeom>
          <a:solidFill>
            <a:srgbClr val="D87277"/>
          </a:solidFill>
          <a:ln w="19050">
            <a:solidFill>
              <a:schemeClr val="bg1"/>
            </a:solidFill>
            <a:round/>
            <a:headEnd/>
            <a:tailEnd/>
          </a:ln>
        </p:spPr>
        <p:txBody>
          <a:bodyPr wrap="square">
            <a:normAutofit/>
          </a:bodyPr>
          <a:lstStyle/>
          <a:p>
            <a:pPr>
              <a:spcBef>
                <a:spcPct val="0"/>
              </a:spcBef>
            </a:pPr>
            <a:r>
              <a:rPr lang="en-US" dirty="0" smtClean="0">
                <a:solidFill>
                  <a:srgbClr val="FFFFFF"/>
                </a:solidFill>
                <a:latin typeface="+mn-lt"/>
                <a:ea typeface="+mn-ea"/>
              </a:rPr>
              <a:t>Global Authorities</a:t>
            </a:r>
          </a:p>
          <a:p>
            <a:pPr algn="l">
              <a:spcBef>
                <a:spcPct val="0"/>
              </a:spcBef>
            </a:pPr>
            <a:endParaRPr lang="en-US" sz="1000" b="0" dirty="0" smtClean="0">
              <a:solidFill>
                <a:srgbClr val="FFFFFF"/>
              </a:solidFill>
              <a:latin typeface="+mn-lt"/>
              <a:ea typeface="+mn-ea"/>
            </a:endParaRPr>
          </a:p>
          <a:p>
            <a:pPr algn="l">
              <a:spcBef>
                <a:spcPct val="0"/>
              </a:spcBef>
            </a:pPr>
            <a:r>
              <a:rPr lang="en-US" b="0" dirty="0" smtClean="0">
                <a:solidFill>
                  <a:srgbClr val="FFFFFF"/>
                </a:solidFill>
                <a:latin typeface="+mn-lt"/>
                <a:ea typeface="+mn-ea"/>
              </a:rPr>
              <a:t>Shared </a:t>
            </a:r>
            <a:r>
              <a:rPr lang="en-US" b="0" dirty="0">
                <a:solidFill>
                  <a:srgbClr val="FFFFFF"/>
                </a:solidFill>
                <a:latin typeface="+mn-lt"/>
                <a:ea typeface="+mn-ea"/>
              </a:rPr>
              <a:t>repository of standard authority </a:t>
            </a:r>
            <a:r>
              <a:rPr lang="en-US" b="0" dirty="0" smtClean="0">
                <a:solidFill>
                  <a:srgbClr val="FFFFFF"/>
                </a:solidFill>
                <a:latin typeface="+mn-lt"/>
                <a:ea typeface="+mn-ea"/>
              </a:rPr>
              <a:t>files</a:t>
            </a:r>
            <a:endParaRPr lang="en-US" b="0" dirty="0">
              <a:solidFill>
                <a:srgbClr val="FFFFFF"/>
              </a:solidFill>
              <a:latin typeface="+mn-lt"/>
              <a:ea typeface="+mn-ea"/>
            </a:endParaRPr>
          </a:p>
        </p:txBody>
      </p:sp>
      <p:sp>
        <p:nvSpPr>
          <p:cNvPr id="13" name="AutoShape 6"/>
          <p:cNvSpPr>
            <a:spLocks noChangeArrowheads="1"/>
          </p:cNvSpPr>
          <p:nvPr/>
        </p:nvSpPr>
        <p:spPr bwMode="auto">
          <a:xfrm>
            <a:off x="436120" y="3078163"/>
            <a:ext cx="3690224" cy="1279525"/>
          </a:xfrm>
          <a:prstGeom prst="roundRect">
            <a:avLst>
              <a:gd name="adj" fmla="val 11769"/>
            </a:avLst>
          </a:prstGeom>
          <a:solidFill>
            <a:srgbClr val="9C79AE"/>
          </a:solidFill>
          <a:ln w="19050">
            <a:solidFill>
              <a:schemeClr val="bg1"/>
            </a:solidFill>
            <a:round/>
            <a:headEnd/>
            <a:tailEnd/>
          </a:ln>
        </p:spPr>
        <p:txBody>
          <a:bodyPr wrap="square">
            <a:noAutofit/>
          </a:bodyPr>
          <a:lstStyle/>
          <a:p>
            <a:pPr>
              <a:spcBef>
                <a:spcPct val="0"/>
              </a:spcBef>
            </a:pPr>
            <a:r>
              <a:rPr lang="en-US" sz="1600" dirty="0">
                <a:solidFill>
                  <a:srgbClr val="FFFFFF"/>
                </a:solidFill>
                <a:latin typeface="+mn-lt"/>
                <a:ea typeface="+mn-ea"/>
              </a:rPr>
              <a:t>Community </a:t>
            </a:r>
            <a:r>
              <a:rPr lang="en-US" sz="1600" dirty="0" smtClean="0">
                <a:solidFill>
                  <a:srgbClr val="FFFFFF"/>
                </a:solidFill>
                <a:latin typeface="+mn-lt"/>
                <a:ea typeface="+mn-ea"/>
              </a:rPr>
              <a:t>Catalog</a:t>
            </a:r>
          </a:p>
          <a:p>
            <a:pPr algn="l">
              <a:spcBef>
                <a:spcPct val="0"/>
              </a:spcBef>
            </a:pPr>
            <a:endParaRPr lang="en-US" sz="1000" b="0" dirty="0" smtClean="0">
              <a:solidFill>
                <a:srgbClr val="FFFFFF"/>
              </a:solidFill>
              <a:latin typeface="+mn-lt"/>
              <a:ea typeface="+mn-ea"/>
            </a:endParaRPr>
          </a:p>
          <a:p>
            <a:pPr algn="l">
              <a:spcBef>
                <a:spcPct val="0"/>
              </a:spcBef>
            </a:pPr>
            <a:r>
              <a:rPr lang="en-US" sz="1600" b="0" dirty="0">
                <a:solidFill>
                  <a:srgbClr val="FFFFFF"/>
                </a:solidFill>
                <a:latin typeface="+mn-lt"/>
                <a:ea typeface="+mn-ea"/>
              </a:rPr>
              <a:t>Shared records managed by </a:t>
            </a:r>
            <a:r>
              <a:rPr lang="en-US" sz="1600" b="0" dirty="0" err="1">
                <a:solidFill>
                  <a:srgbClr val="FFFFFF"/>
                </a:solidFill>
                <a:latin typeface="+mn-lt"/>
                <a:ea typeface="+mn-ea"/>
              </a:rPr>
              <a:t>ExL</a:t>
            </a:r>
            <a:endParaRPr lang="en-US" sz="1600" b="0" dirty="0">
              <a:solidFill>
                <a:srgbClr val="FFFFFF"/>
              </a:solidFill>
              <a:latin typeface="+mn-lt"/>
              <a:ea typeface="+mn-ea"/>
            </a:endParaRPr>
          </a:p>
          <a:p>
            <a:pPr algn="l">
              <a:spcBef>
                <a:spcPct val="0"/>
              </a:spcBef>
            </a:pPr>
            <a:endParaRPr lang="en-US" sz="1000" b="0" dirty="0">
              <a:solidFill>
                <a:srgbClr val="FFFFFF"/>
              </a:solidFill>
              <a:latin typeface="+mn-lt"/>
              <a:ea typeface="+mn-ea"/>
            </a:endParaRPr>
          </a:p>
          <a:p>
            <a:pPr algn="l">
              <a:spcBef>
                <a:spcPct val="0"/>
              </a:spcBef>
            </a:pPr>
            <a:r>
              <a:rPr lang="en-US" sz="1600" b="0" dirty="0">
                <a:solidFill>
                  <a:srgbClr val="FFFFFF"/>
                </a:solidFill>
                <a:latin typeface="+mn-lt"/>
                <a:ea typeface="+mn-ea"/>
              </a:rPr>
              <a:t>Currently e-resources</a:t>
            </a:r>
          </a:p>
          <a:p>
            <a:pPr algn="l">
              <a:spcBef>
                <a:spcPct val="0"/>
              </a:spcBef>
            </a:pPr>
            <a:endParaRPr lang="en-US" sz="1600" b="0" dirty="0">
              <a:solidFill>
                <a:srgbClr val="FFFFFF"/>
              </a:solidFill>
              <a:latin typeface="+mn-lt"/>
              <a:ea typeface="+mn-ea"/>
            </a:endParaRPr>
          </a:p>
          <a:p>
            <a:pPr algn="l">
              <a:spcBef>
                <a:spcPct val="0"/>
              </a:spcBef>
            </a:pPr>
            <a:endParaRPr lang="en-US" sz="1600" b="0" dirty="0">
              <a:solidFill>
                <a:srgbClr val="FFFFFF"/>
              </a:solidFill>
              <a:latin typeface="+mn-lt"/>
              <a:ea typeface="+mn-ea"/>
            </a:endParaRPr>
          </a:p>
        </p:txBody>
      </p:sp>
      <p:sp>
        <p:nvSpPr>
          <p:cNvPr id="14" name="AutoShape 7"/>
          <p:cNvSpPr>
            <a:spLocks noChangeArrowheads="1"/>
          </p:cNvSpPr>
          <p:nvPr/>
        </p:nvSpPr>
        <p:spPr bwMode="auto">
          <a:xfrm>
            <a:off x="436120" y="4468813"/>
            <a:ext cx="3690224" cy="1279525"/>
          </a:xfrm>
          <a:prstGeom prst="roundRect">
            <a:avLst>
              <a:gd name="adj" fmla="val 11769"/>
            </a:avLst>
          </a:prstGeom>
          <a:solidFill>
            <a:srgbClr val="77BC74"/>
          </a:solidFill>
          <a:ln w="19050">
            <a:solidFill>
              <a:schemeClr val="bg1"/>
            </a:solidFill>
            <a:round/>
            <a:headEnd/>
            <a:tailEnd/>
          </a:ln>
        </p:spPr>
        <p:txBody>
          <a:bodyPr wrap="square">
            <a:noAutofit/>
          </a:bodyPr>
          <a:lstStyle/>
          <a:p>
            <a:pPr>
              <a:spcBef>
                <a:spcPct val="0"/>
              </a:spcBef>
            </a:pPr>
            <a:r>
              <a:rPr lang="en-US" sz="1600" dirty="0">
                <a:solidFill>
                  <a:srgbClr val="FFFFFF"/>
                </a:solidFill>
                <a:latin typeface="+mn-lt"/>
                <a:ea typeface="+mn-ea"/>
              </a:rPr>
              <a:t>Central</a:t>
            </a:r>
            <a:br>
              <a:rPr lang="en-US" sz="1600" dirty="0">
                <a:solidFill>
                  <a:srgbClr val="FFFFFF"/>
                </a:solidFill>
                <a:latin typeface="+mn-lt"/>
                <a:ea typeface="+mn-ea"/>
              </a:rPr>
            </a:br>
            <a:r>
              <a:rPr lang="en-US" sz="1600" dirty="0" err="1" smtClean="0">
                <a:solidFill>
                  <a:srgbClr val="FFFFFF"/>
                </a:solidFill>
                <a:latin typeface="+mn-lt"/>
                <a:ea typeface="+mn-ea"/>
              </a:rPr>
              <a:t>KnowledgeBase</a:t>
            </a:r>
            <a:endParaRPr lang="en-US" sz="1600" dirty="0" smtClean="0">
              <a:solidFill>
                <a:srgbClr val="FFFFFF"/>
              </a:solidFill>
              <a:latin typeface="+mn-lt"/>
              <a:ea typeface="+mn-ea"/>
            </a:endParaRPr>
          </a:p>
          <a:p>
            <a:pPr algn="l">
              <a:spcBef>
                <a:spcPct val="0"/>
              </a:spcBef>
            </a:pPr>
            <a:endParaRPr lang="en-US" sz="1000" b="0" dirty="0" smtClean="0">
              <a:solidFill>
                <a:srgbClr val="FFFFFF"/>
              </a:solidFill>
              <a:latin typeface="+mn-lt"/>
              <a:ea typeface="+mn-ea"/>
            </a:endParaRPr>
          </a:p>
          <a:p>
            <a:pPr algn="l">
              <a:spcBef>
                <a:spcPct val="0"/>
              </a:spcBef>
            </a:pPr>
            <a:r>
              <a:rPr lang="en-US" sz="1600" b="0" dirty="0" smtClean="0">
                <a:solidFill>
                  <a:srgbClr val="FFFFFF"/>
                </a:solidFill>
                <a:latin typeface="+mn-lt"/>
                <a:ea typeface="+mn-ea"/>
              </a:rPr>
              <a:t>Shared </a:t>
            </a:r>
            <a:r>
              <a:rPr lang="en-US" sz="1600" b="0" dirty="0">
                <a:solidFill>
                  <a:srgbClr val="FFFFFF"/>
                </a:solidFill>
                <a:latin typeface="+mn-lt"/>
                <a:ea typeface="+mn-ea"/>
              </a:rPr>
              <a:t>administrative information for </a:t>
            </a:r>
            <a:r>
              <a:rPr lang="en-US" sz="1600" b="0" dirty="0" smtClean="0">
                <a:solidFill>
                  <a:srgbClr val="FFFFFF"/>
                </a:solidFill>
                <a:latin typeface="+mn-lt"/>
                <a:ea typeface="+mn-ea"/>
              </a:rPr>
              <a:t>e-resources</a:t>
            </a:r>
            <a:endParaRPr lang="en-US" sz="1600" b="0" dirty="0">
              <a:solidFill>
                <a:srgbClr val="FFFFFF"/>
              </a:solidFill>
              <a:latin typeface="+mn-lt"/>
              <a:ea typeface="+mn-ea"/>
            </a:endParaRPr>
          </a:p>
        </p:txBody>
      </p:sp>
      <p:sp>
        <p:nvSpPr>
          <p:cNvPr id="15" name="AutoShape 8"/>
          <p:cNvSpPr>
            <a:spLocks noChangeArrowheads="1"/>
          </p:cNvSpPr>
          <p:nvPr/>
        </p:nvSpPr>
        <p:spPr bwMode="auto">
          <a:xfrm>
            <a:off x="4648810" y="3078163"/>
            <a:ext cx="3997254" cy="2686050"/>
          </a:xfrm>
          <a:prstGeom prst="roundRect">
            <a:avLst>
              <a:gd name="adj" fmla="val 5380"/>
            </a:avLst>
          </a:prstGeom>
          <a:solidFill>
            <a:srgbClr val="2C4D82"/>
          </a:solidFill>
          <a:ln w="19050">
            <a:solidFill>
              <a:schemeClr val="bg1"/>
            </a:solidFill>
            <a:round/>
            <a:headEnd/>
            <a:tailEnd/>
          </a:ln>
        </p:spPr>
        <p:txBody>
          <a:bodyPr wrap="square">
            <a:normAutofit/>
          </a:bodyPr>
          <a:lstStyle/>
          <a:p>
            <a:pPr>
              <a:spcBef>
                <a:spcPct val="0"/>
              </a:spcBef>
            </a:pPr>
            <a:r>
              <a:rPr lang="en-US" dirty="0" smtClean="0">
                <a:solidFill>
                  <a:srgbClr val="FFFFFF"/>
                </a:solidFill>
                <a:latin typeface="+mn-lt"/>
                <a:ea typeface="+mn-ea"/>
              </a:rPr>
              <a:t>Local Inventory</a:t>
            </a:r>
          </a:p>
          <a:p>
            <a:pPr algn="l">
              <a:spcBef>
                <a:spcPct val="0"/>
              </a:spcBef>
            </a:pPr>
            <a:endParaRPr lang="en-US" sz="1000" b="0" dirty="0" smtClean="0">
              <a:solidFill>
                <a:srgbClr val="FFFFFF"/>
              </a:solidFill>
              <a:latin typeface="+mn-lt"/>
              <a:ea typeface="+mn-ea"/>
            </a:endParaRPr>
          </a:p>
          <a:p>
            <a:pPr algn="l">
              <a:spcBef>
                <a:spcPct val="0"/>
              </a:spcBef>
            </a:pPr>
            <a:r>
              <a:rPr lang="en-US" b="0" dirty="0">
                <a:solidFill>
                  <a:srgbClr val="FFFFFF"/>
                </a:solidFill>
                <a:latin typeface="+mn-lt"/>
                <a:ea typeface="+mn-ea"/>
              </a:rPr>
              <a:t>Can link to the Institution, Network, or Community Catalog</a:t>
            </a:r>
          </a:p>
          <a:p>
            <a:pPr algn="l">
              <a:spcBef>
                <a:spcPct val="0"/>
              </a:spcBef>
            </a:pPr>
            <a:endParaRPr lang="en-US" sz="1000" b="0" dirty="0">
              <a:solidFill>
                <a:srgbClr val="FFFFFF"/>
              </a:solidFill>
              <a:latin typeface="+mn-lt"/>
              <a:ea typeface="+mn-ea"/>
            </a:endParaRPr>
          </a:p>
          <a:p>
            <a:pPr algn="l">
              <a:spcBef>
                <a:spcPct val="0"/>
              </a:spcBef>
            </a:pPr>
            <a:r>
              <a:rPr lang="en-US" b="0" dirty="0">
                <a:solidFill>
                  <a:srgbClr val="FFFFFF"/>
                </a:solidFill>
                <a:latin typeface="+mn-lt"/>
                <a:ea typeface="+mn-ea"/>
              </a:rPr>
              <a:t>Defines what resources (across all catalogs) are managed by your library</a:t>
            </a:r>
          </a:p>
        </p:txBody>
      </p:sp>
      <p:sp>
        <p:nvSpPr>
          <p:cNvPr id="16" name="AutoShape 9"/>
          <p:cNvSpPr>
            <a:spLocks noChangeArrowheads="1"/>
          </p:cNvSpPr>
          <p:nvPr/>
        </p:nvSpPr>
        <p:spPr bwMode="auto">
          <a:xfrm>
            <a:off x="4648810" y="1662113"/>
            <a:ext cx="3997254" cy="1281112"/>
          </a:xfrm>
          <a:prstGeom prst="roundRect">
            <a:avLst>
              <a:gd name="adj" fmla="val 10134"/>
            </a:avLst>
          </a:prstGeom>
          <a:solidFill>
            <a:srgbClr val="9C79AE"/>
          </a:solidFill>
          <a:ln w="19050">
            <a:solidFill>
              <a:schemeClr val="bg1"/>
            </a:solidFill>
            <a:round/>
            <a:headEnd/>
            <a:tailEnd/>
          </a:ln>
        </p:spPr>
        <p:txBody>
          <a:bodyPr wrap="square">
            <a:normAutofit/>
          </a:bodyPr>
          <a:lstStyle/>
          <a:p>
            <a:pPr>
              <a:spcBef>
                <a:spcPct val="0"/>
              </a:spcBef>
            </a:pPr>
            <a:r>
              <a:rPr lang="en-US" dirty="0" smtClean="0">
                <a:solidFill>
                  <a:srgbClr val="FFFFFF"/>
                </a:solidFill>
                <a:latin typeface="+mn-lt"/>
                <a:ea typeface="+mn-ea"/>
              </a:rPr>
              <a:t>Institution Catalog</a:t>
            </a:r>
          </a:p>
          <a:p>
            <a:pPr algn="l">
              <a:spcBef>
                <a:spcPct val="0"/>
              </a:spcBef>
            </a:pPr>
            <a:endParaRPr lang="en-US" sz="1000" b="0" dirty="0" smtClean="0">
              <a:solidFill>
                <a:srgbClr val="FFFFFF"/>
              </a:solidFill>
              <a:latin typeface="+mn-lt"/>
              <a:ea typeface="+mn-ea"/>
            </a:endParaRPr>
          </a:p>
          <a:p>
            <a:pPr algn="l">
              <a:spcBef>
                <a:spcPct val="0"/>
              </a:spcBef>
            </a:pPr>
            <a:r>
              <a:rPr lang="en-US" b="0" dirty="0" smtClean="0">
                <a:solidFill>
                  <a:srgbClr val="FFFFFF"/>
                </a:solidFill>
                <a:latin typeface="+mn-lt"/>
                <a:ea typeface="+mn-ea"/>
              </a:rPr>
              <a:t>Descriptive records managed by your institution</a:t>
            </a:r>
          </a:p>
        </p:txBody>
      </p:sp>
      <p:sp>
        <p:nvSpPr>
          <p:cNvPr id="17"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Tree>
    <p:extLst>
      <p:ext uri="{BB962C8B-B14F-4D97-AF65-F5344CB8AC3E}">
        <p14:creationId xmlns:p14="http://schemas.microsoft.com/office/powerpoint/2010/main" val="27192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b="1" dirty="0" smtClean="0"/>
              <a:t>Managing Electronic Inventory</a:t>
            </a:r>
          </a:p>
          <a:p>
            <a:pPr marL="342900" indent="-342900">
              <a:buFont typeface="Arial" pitchFamily="34" charset="0"/>
              <a:buChar char="•"/>
            </a:pPr>
            <a:r>
              <a:rPr lang="en-ZA" sz="2300" dirty="0" smtClean="0"/>
              <a:t>Types of Electronic Collections in the Community Zone</a:t>
            </a:r>
          </a:p>
          <a:p>
            <a:pPr marL="342900" indent="-342900">
              <a:buFont typeface="Arial" pitchFamily="34" charset="0"/>
              <a:buChar char="•"/>
            </a:pPr>
            <a:r>
              <a:rPr lang="en-ZA" sz="2300" dirty="0" smtClean="0"/>
              <a:t>Knowledge Base Updates</a:t>
            </a:r>
          </a:p>
          <a:p>
            <a:pPr marL="342900" indent="-342900">
              <a:buFont typeface="Arial" pitchFamily="34" charset="0"/>
              <a:buChar char="•"/>
            </a:pPr>
            <a:r>
              <a:rPr lang="en-US" sz="2300" dirty="0"/>
              <a:t>Community Zone Updates Task </a:t>
            </a:r>
            <a:r>
              <a:rPr lang="en-US" sz="2300" dirty="0" smtClean="0"/>
              <a:t>List</a:t>
            </a:r>
          </a:p>
          <a:p>
            <a:pPr marL="342900" indent="-342900">
              <a:buFont typeface="Arial" pitchFamily="34" charset="0"/>
              <a:buChar char="•"/>
            </a:pPr>
            <a:r>
              <a:rPr lang="en-US" sz="2400" dirty="0"/>
              <a:t>Electronic Resource Activation Task List</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4226118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38195</TotalTime>
  <Words>2018</Words>
  <Application>Microsoft Office PowerPoint</Application>
  <PresentationFormat>On-screen Show (4:3)</PresentationFormat>
  <Paragraphs>300</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urm</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Managing Electronic Inventory</vt:lpstr>
      <vt:lpstr>Managing Electronic Inventory</vt:lpstr>
      <vt:lpstr>Managing Electronic Inventory</vt:lpstr>
      <vt:lpstr>Managing Electronic Inventory</vt:lpstr>
      <vt:lpstr>Managing Electronic Inventory</vt:lpstr>
      <vt:lpstr>Managing Electronic Inventory</vt:lpstr>
      <vt:lpstr>Managing Electronic Inventory</vt:lpstr>
      <vt:lpstr>PowerPoint Presentation</vt:lpstr>
      <vt:lpstr>Types of Electronic Collections in the Community Zone</vt:lpstr>
      <vt:lpstr>Types of Electronic Collections in the Community Zone</vt:lpstr>
      <vt:lpstr>Types of Electronic Collections in the Community Zone</vt:lpstr>
      <vt:lpstr>PowerPoint Presentation</vt:lpstr>
      <vt:lpstr>Knowledge Base Updates</vt:lpstr>
      <vt:lpstr>Knowledge Base Updates</vt:lpstr>
      <vt:lpstr>Knowledge Base Updates</vt:lpstr>
      <vt:lpstr>PowerPoint Presentation</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Community Zone Updates Task List</vt:lpstr>
      <vt:lpstr>PowerPoint Presentation</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Electronic Resource Activation Task List</vt:lpstr>
      <vt:lpstr>Thank You</vt:lpstr>
    </vt:vector>
  </TitlesOfParts>
  <Company>Inigral,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Windows User</cp:lastModifiedBy>
  <cp:revision>1703</cp:revision>
  <cp:lastPrinted>2012-04-04T01:07:57Z</cp:lastPrinted>
  <dcterms:created xsi:type="dcterms:W3CDTF">2011-09-14T22:43:15Z</dcterms:created>
  <dcterms:modified xsi:type="dcterms:W3CDTF">2016-11-30T23:33:01Z</dcterms:modified>
</cp:coreProperties>
</file>