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403" r:id="rId3"/>
    <p:sldId id="391" r:id="rId4"/>
    <p:sldId id="436" r:id="rId5"/>
    <p:sldId id="437" r:id="rId6"/>
    <p:sldId id="444" r:id="rId7"/>
    <p:sldId id="438" r:id="rId8"/>
    <p:sldId id="455" r:id="rId9"/>
    <p:sldId id="456" r:id="rId10"/>
    <p:sldId id="457" r:id="rId11"/>
    <p:sldId id="448" r:id="rId12"/>
    <p:sldId id="454" r:id="rId13"/>
    <p:sldId id="266"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687"/>
    <a:srgbClr val="A65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85655" autoAdjust="0"/>
  </p:normalViewPr>
  <p:slideViewPr>
    <p:cSldViewPr>
      <p:cViewPr varScale="1">
        <p:scale>
          <a:sx n="83" d="100"/>
          <a:sy n="83" d="100"/>
        </p:scale>
        <p:origin x="1900" y="60"/>
      </p:cViewPr>
      <p:guideLst>
        <p:guide orient="horz" pos="2160"/>
        <p:guide pos="2880"/>
      </p:guideLst>
    </p:cSldViewPr>
  </p:slideViewPr>
  <p:outlineViewPr>
    <p:cViewPr>
      <p:scale>
        <a:sx n="33" d="100"/>
        <a:sy n="33" d="100"/>
      </p:scale>
      <p:origin x="0" y="16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Lili's%20Documents\GWLA%20replicattion\IL%20instruction%20data_fall2019_spring2020\Graphs_All_IL_fall2019_spring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Number of Courses where IL Instruction was Provided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TotalCourses!$C$1</c:f>
              <c:strCache>
                <c:ptCount val="1"/>
                <c:pt idx="0">
                  <c:v>FA19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TotalCourses!$B$2:$B$17</c:f>
              <c:strCache>
                <c:ptCount val="16"/>
                <c:pt idx="0">
                  <c:v>C1</c:v>
                </c:pt>
                <c:pt idx="1">
                  <c:v>C2</c:v>
                </c:pt>
                <c:pt idx="2">
                  <c:v>C3</c:v>
                </c:pt>
                <c:pt idx="3">
                  <c:v>C4</c:v>
                </c:pt>
                <c:pt idx="4">
                  <c:v>C5</c:v>
                </c:pt>
                <c:pt idx="5">
                  <c:v>C6</c:v>
                </c:pt>
                <c:pt idx="6">
                  <c:v>C7</c:v>
                </c:pt>
                <c:pt idx="7">
                  <c:v>C8</c:v>
                </c:pt>
                <c:pt idx="8">
                  <c:v>C9</c:v>
                </c:pt>
                <c:pt idx="9">
                  <c:v>C10</c:v>
                </c:pt>
                <c:pt idx="10">
                  <c:v>C11</c:v>
                </c:pt>
                <c:pt idx="11">
                  <c:v>C12</c:v>
                </c:pt>
                <c:pt idx="12">
                  <c:v>C13</c:v>
                </c:pt>
                <c:pt idx="13">
                  <c:v>C14</c:v>
                </c:pt>
                <c:pt idx="14">
                  <c:v>C15</c:v>
                </c:pt>
                <c:pt idx="15">
                  <c:v>C16</c:v>
                </c:pt>
              </c:strCache>
            </c:strRef>
          </c:cat>
          <c:val>
            <c:numRef>
              <c:f>TotalCourses!$C$2:$C$17</c:f>
              <c:numCache>
                <c:formatCode>General</c:formatCode>
                <c:ptCount val="16"/>
                <c:pt idx="0">
                  <c:v>101</c:v>
                </c:pt>
                <c:pt idx="1">
                  <c:v>99</c:v>
                </c:pt>
                <c:pt idx="2">
                  <c:v>69</c:v>
                </c:pt>
                <c:pt idx="3">
                  <c:v>83</c:v>
                </c:pt>
                <c:pt idx="4">
                  <c:v>68</c:v>
                </c:pt>
                <c:pt idx="5">
                  <c:v>136</c:v>
                </c:pt>
                <c:pt idx="6">
                  <c:v>26</c:v>
                </c:pt>
                <c:pt idx="7">
                  <c:v>111</c:v>
                </c:pt>
                <c:pt idx="8">
                  <c:v>311</c:v>
                </c:pt>
                <c:pt idx="9">
                  <c:v>244</c:v>
                </c:pt>
                <c:pt idx="10">
                  <c:v>49</c:v>
                </c:pt>
                <c:pt idx="11">
                  <c:v>94</c:v>
                </c:pt>
                <c:pt idx="12">
                  <c:v>131</c:v>
                </c:pt>
                <c:pt idx="13">
                  <c:v>180</c:v>
                </c:pt>
                <c:pt idx="14">
                  <c:v>297</c:v>
                </c:pt>
                <c:pt idx="15">
                  <c:v>137</c:v>
                </c:pt>
              </c:numCache>
            </c:numRef>
          </c:val>
          <c:extLst>
            <c:ext xmlns:c16="http://schemas.microsoft.com/office/drawing/2014/chart" uri="{C3380CC4-5D6E-409C-BE32-E72D297353CC}">
              <c16:uniqueId val="{00000000-323E-49AA-AB47-1DAE2860D78B}"/>
            </c:ext>
          </c:extLst>
        </c:ser>
        <c:ser>
          <c:idx val="1"/>
          <c:order val="1"/>
          <c:tx>
            <c:strRef>
              <c:f>TotalCourses!$D$1</c:f>
              <c:strCache>
                <c:ptCount val="1"/>
                <c:pt idx="0">
                  <c:v>SP20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TotalCourses!$B$2:$B$17</c:f>
              <c:strCache>
                <c:ptCount val="16"/>
                <c:pt idx="0">
                  <c:v>C1</c:v>
                </c:pt>
                <c:pt idx="1">
                  <c:v>C2</c:v>
                </c:pt>
                <c:pt idx="2">
                  <c:v>C3</c:v>
                </c:pt>
                <c:pt idx="3">
                  <c:v>C4</c:v>
                </c:pt>
                <c:pt idx="4">
                  <c:v>C5</c:v>
                </c:pt>
                <c:pt idx="5">
                  <c:v>C6</c:v>
                </c:pt>
                <c:pt idx="6">
                  <c:v>C7</c:v>
                </c:pt>
                <c:pt idx="7">
                  <c:v>C8</c:v>
                </c:pt>
                <c:pt idx="8">
                  <c:v>C9</c:v>
                </c:pt>
                <c:pt idx="9">
                  <c:v>C10</c:v>
                </c:pt>
                <c:pt idx="10">
                  <c:v>C11</c:v>
                </c:pt>
                <c:pt idx="11">
                  <c:v>C12</c:v>
                </c:pt>
                <c:pt idx="12">
                  <c:v>C13</c:v>
                </c:pt>
                <c:pt idx="13">
                  <c:v>C14</c:v>
                </c:pt>
                <c:pt idx="14">
                  <c:v>C15</c:v>
                </c:pt>
                <c:pt idx="15">
                  <c:v>C16</c:v>
                </c:pt>
              </c:strCache>
            </c:strRef>
          </c:cat>
          <c:val>
            <c:numRef>
              <c:f>TotalCourses!$D$2:$D$17</c:f>
              <c:numCache>
                <c:formatCode>General</c:formatCode>
                <c:ptCount val="16"/>
                <c:pt idx="0">
                  <c:v>60</c:v>
                </c:pt>
                <c:pt idx="1">
                  <c:v>48</c:v>
                </c:pt>
                <c:pt idx="2">
                  <c:v>44</c:v>
                </c:pt>
                <c:pt idx="3">
                  <c:v>39</c:v>
                </c:pt>
                <c:pt idx="4">
                  <c:v>25</c:v>
                </c:pt>
                <c:pt idx="5">
                  <c:v>84</c:v>
                </c:pt>
                <c:pt idx="6">
                  <c:v>30</c:v>
                </c:pt>
                <c:pt idx="7">
                  <c:v>79</c:v>
                </c:pt>
                <c:pt idx="8">
                  <c:v>173</c:v>
                </c:pt>
                <c:pt idx="9">
                  <c:v>157</c:v>
                </c:pt>
                <c:pt idx="10">
                  <c:v>4</c:v>
                </c:pt>
                <c:pt idx="11">
                  <c:v>68</c:v>
                </c:pt>
                <c:pt idx="12">
                  <c:v>68</c:v>
                </c:pt>
                <c:pt idx="13">
                  <c:v>115</c:v>
                </c:pt>
                <c:pt idx="14">
                  <c:v>223</c:v>
                </c:pt>
                <c:pt idx="15">
                  <c:v>99</c:v>
                </c:pt>
              </c:numCache>
            </c:numRef>
          </c:val>
          <c:extLst>
            <c:ext xmlns:c16="http://schemas.microsoft.com/office/drawing/2014/chart" uri="{C3380CC4-5D6E-409C-BE32-E72D297353CC}">
              <c16:uniqueId val="{00000001-323E-49AA-AB47-1DAE2860D78B}"/>
            </c:ext>
          </c:extLst>
        </c:ser>
        <c:dLbls>
          <c:dLblPos val="outEnd"/>
          <c:showLegendKey val="0"/>
          <c:showVal val="1"/>
          <c:showCatName val="0"/>
          <c:showSerName val="0"/>
          <c:showPercent val="0"/>
          <c:showBubbleSize val="0"/>
        </c:dLbls>
        <c:gapWidth val="100"/>
        <c:overlap val="-24"/>
        <c:axId val="345971296"/>
        <c:axId val="345972128"/>
      </c:barChart>
      <c:catAx>
        <c:axId val="34597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972128"/>
        <c:crosses val="autoZero"/>
        <c:auto val="1"/>
        <c:lblAlgn val="ctr"/>
        <c:lblOffset val="100"/>
        <c:noMultiLvlLbl val="0"/>
      </c:catAx>
      <c:valAx>
        <c:axId val="34597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97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16377A-CE5E-435D-8947-2B2238A88C40}" type="datetimeFigureOut">
              <a:rPr lang="en-US"/>
              <a:pPr>
                <a:defRPr/>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3E0BF5-5B71-4A86-8CD5-2E3D4E895F3D}" type="slidenum">
              <a:rPr lang="en-US"/>
              <a:pPr>
                <a:defRPr/>
              </a:pPr>
              <a:t>‹#›</a:t>
            </a:fld>
            <a:endParaRPr lang="en-US"/>
          </a:p>
        </p:txBody>
      </p:sp>
    </p:spTree>
    <p:extLst>
      <p:ext uri="{BB962C8B-B14F-4D97-AF65-F5344CB8AC3E}">
        <p14:creationId xmlns:p14="http://schemas.microsoft.com/office/powerpoint/2010/main" val="1794748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3E0BF5-5B71-4A86-8CD5-2E3D4E895F3D}" type="slidenum">
              <a:rPr lang="en-US" smtClean="0"/>
              <a:pPr>
                <a:defRPr/>
              </a:pPr>
              <a:t>1</a:t>
            </a:fld>
            <a:endParaRPr lang="en-US"/>
          </a:p>
        </p:txBody>
      </p:sp>
    </p:spTree>
    <p:extLst>
      <p:ext uri="{BB962C8B-B14F-4D97-AF65-F5344CB8AC3E}">
        <p14:creationId xmlns:p14="http://schemas.microsoft.com/office/powerpoint/2010/main" val="261390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C3E0BF5-5B71-4A86-8CD5-2E3D4E895F3D}" type="slidenum">
              <a:rPr lang="en-US" smtClean="0"/>
              <a:pPr>
                <a:defRPr/>
              </a:pPr>
              <a:t>13</a:t>
            </a:fld>
            <a:endParaRPr lang="en-US"/>
          </a:p>
        </p:txBody>
      </p:sp>
    </p:spTree>
    <p:extLst>
      <p:ext uri="{BB962C8B-B14F-4D97-AF65-F5344CB8AC3E}">
        <p14:creationId xmlns:p14="http://schemas.microsoft.com/office/powerpoint/2010/main" val="142201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4DB835-5760-43D2-AEE9-9C0FE37A78FD}" type="datetime1">
              <a:rPr lang="en-US"/>
              <a:pPr>
                <a:defRPr/>
              </a:pPr>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58ACDE-28FB-4964-B9AD-9EE6A3475C5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26C8C-27DF-4577-8115-9208254831C3}" type="datetime1">
              <a:rPr lang="en-US"/>
              <a:pPr>
                <a:defRPr/>
              </a:pPr>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E4BB33-3237-46AD-A2BA-798A42C8A1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A6A2F5-12D1-41E0-9AEA-00B5932AF27F}" type="datetime1">
              <a:rPr lang="en-US"/>
              <a:pPr>
                <a:defRPr/>
              </a:pPr>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D9F213-82B6-4480-8303-EAC6089FF73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7A2601-6AD4-4B45-8257-425B28C09B6F}" type="datetime1">
              <a:rPr lang="en-US"/>
              <a:pPr>
                <a:defRPr/>
              </a:pPr>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1C8812-D279-42F5-941F-C03B54A1C2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D46247-FFDD-4081-A7A1-F5FCA86D7226}" type="datetime1">
              <a:rPr lang="en-US"/>
              <a:pPr>
                <a:defRPr/>
              </a:pPr>
              <a:t>12/8/2020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4D906B-E8CE-49DF-80F0-48BF75A5C5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DD4B3-2213-44BE-BFBA-0F3D5C483D26}" type="datetime1">
              <a:rPr lang="en-US"/>
              <a:pPr>
                <a:defRPr/>
              </a:pPr>
              <a:t>12/8/2020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6AB7CA-FCA4-4580-B540-69147B1929E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CC0ABE-5ED5-41B8-A13C-21C58440A867}" type="datetime1">
              <a:rPr lang="en-US"/>
              <a:pPr>
                <a:defRPr/>
              </a:pPr>
              <a:t>12/8/2020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CA5C48-6693-46F3-A01B-C658FD63DA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93DAE1-476E-4CEC-ABAD-0D7E28852326}" type="datetime1">
              <a:rPr lang="en-US"/>
              <a:pPr>
                <a:defRPr/>
              </a:pPr>
              <a:t>12/8/2020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873EE2-67A5-44BA-BCE2-BC8F5711EF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AFB683-9CB0-43AA-852F-712FB2F8CC95}" type="datetime1">
              <a:rPr lang="en-US"/>
              <a:pPr>
                <a:defRPr/>
              </a:pPr>
              <a:t>12/8/2020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8FD5A8-4BEE-49BB-B002-EC3261F7FDB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CCBC37-61D8-43AE-A1F4-898E21592638}" type="datetime1">
              <a:rPr lang="en-US"/>
              <a:pPr>
                <a:defRPr/>
              </a:pPr>
              <a:t>12/8/2020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92BEA6-AD3A-4D19-B6D9-7E4E98B1F9E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2501AF-14B0-4119-8E9D-F809B0B1DEBD}" type="datetime1">
              <a:rPr lang="en-US"/>
              <a:pPr>
                <a:defRPr/>
              </a:pPr>
              <a:t>12/8/2020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730FD-18C4-42F3-B4C9-184C4E7DAC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952B7FE-1A76-4AA8-B0AF-AFE25FA462CB}" type="datetime1">
              <a:rPr lang="en-US"/>
              <a:pPr>
                <a:defRPr/>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84AEC63-841E-4325-851C-2E5971193C23}" type="slidenum">
              <a:rPr lang="en-US"/>
              <a:pPr>
                <a:defRPr/>
              </a:pPr>
              <a:t>‹#›</a:t>
            </a:fld>
            <a:endParaRPr lang="en-US" dirty="0"/>
          </a:p>
        </p:txBody>
      </p:sp>
      <p:pic>
        <p:nvPicPr>
          <p:cNvPr id="9" name="Picture 2" descr="SJSU iSchoo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6800" y="314325"/>
            <a:ext cx="32766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an José State Universit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5575" y="228600"/>
            <a:ext cx="828675" cy="476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lili.luo@sjsu.e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752600"/>
            <a:ext cx="8077200" cy="1470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lstStyle/>
          <a:p>
            <a:pPr eaLnBrk="1" hangingPunct="1"/>
            <a:r>
              <a:rPr lang="en-US" sz="4000" dirty="0" smtClean="0">
                <a:latin typeface="Arial" charset="0"/>
              </a:rPr>
              <a:t>COLD Student Success Study</a:t>
            </a:r>
            <a:br>
              <a:rPr lang="en-US" sz="4000" dirty="0" smtClean="0">
                <a:latin typeface="Arial" charset="0"/>
              </a:rPr>
            </a:br>
            <a:r>
              <a:rPr lang="en-US" sz="4000" dirty="0" smtClean="0">
                <a:latin typeface="Arial" charset="0"/>
              </a:rPr>
              <a:t>Status Report</a:t>
            </a:r>
          </a:p>
        </p:txBody>
      </p:sp>
      <p:sp>
        <p:nvSpPr>
          <p:cNvPr id="3" name="Subtitle 2"/>
          <p:cNvSpPr>
            <a:spLocks noGrp="1"/>
          </p:cNvSpPr>
          <p:nvPr>
            <p:ph type="subTitle" idx="1"/>
          </p:nvPr>
        </p:nvSpPr>
        <p:spPr>
          <a:xfrm>
            <a:off x="1143000" y="3810000"/>
            <a:ext cx="7086600" cy="1752600"/>
          </a:xfrm>
        </p:spPr>
        <p:txBody>
          <a:bodyPr>
            <a:normAutofit/>
          </a:bodyPr>
          <a:lstStyle/>
          <a:p>
            <a:r>
              <a:rPr lang="en-US" sz="1800" dirty="0" smtClean="0"/>
              <a:t>Lili Luo</a:t>
            </a:r>
          </a:p>
          <a:p>
            <a:r>
              <a:rPr lang="en-US" sz="1800" dirty="0" smtClean="0"/>
              <a:t>Tracy Elliott</a:t>
            </a:r>
          </a:p>
          <a:p>
            <a:r>
              <a:rPr lang="en-US" sz="1800" dirty="0"/>
              <a:t>Jennifer </a:t>
            </a:r>
            <a:r>
              <a:rPr lang="en-US" sz="1800" dirty="0" err="1" smtClean="0"/>
              <a:t>Fabbi</a:t>
            </a:r>
            <a:endParaRPr lang="en-US" sz="1800" dirty="0" smtClean="0"/>
          </a:p>
          <a:p>
            <a:endParaRPr lang="en-US" sz="1800" dirty="0"/>
          </a:p>
          <a:p>
            <a:r>
              <a:rPr lang="en-US" sz="1800" dirty="0" smtClean="0"/>
              <a:t>Dec 2020</a:t>
            </a:r>
            <a:endParaRPr lang="en-US" sz="1800" dirty="0"/>
          </a:p>
        </p:txBody>
      </p:sp>
      <p:sp>
        <p:nvSpPr>
          <p:cNvPr id="2052" name="Rectangle 6"/>
          <p:cNvSpPr>
            <a:spLocks noChangeArrowheads="1"/>
          </p:cNvSpPr>
          <p:nvPr/>
        </p:nvSpPr>
        <p:spPr bwMode="auto">
          <a:xfrm>
            <a:off x="0" y="44450"/>
            <a:ext cx="184150" cy="366713"/>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10</a:t>
            </a:fld>
            <a:endParaRPr lang="en-US" dirty="0"/>
          </a:p>
        </p:txBody>
      </p:sp>
      <p:sp>
        <p:nvSpPr>
          <p:cNvPr id="7" name="Rectangle 6"/>
          <p:cNvSpPr/>
          <p:nvPr/>
        </p:nvSpPr>
        <p:spPr>
          <a:xfrm>
            <a:off x="152400" y="838200"/>
            <a:ext cx="8786648" cy="584775"/>
          </a:xfrm>
          <a:prstGeom prst="rect">
            <a:avLst/>
          </a:prstGeom>
        </p:spPr>
        <p:txBody>
          <a:bodyPr wrap="square">
            <a:spAutoFit/>
          </a:bodyPr>
          <a:lstStyle/>
          <a:p>
            <a:r>
              <a:rPr lang="en-US" sz="1600" b="1" dirty="0" smtClean="0"/>
              <a:t>A comparative view – the number of courses for which IL instruction was provided in fall 2019 vs. spring 2020</a:t>
            </a:r>
            <a:endParaRPr lang="en-US" sz="1600" b="1" i="1" u="sng" dirty="0"/>
          </a:p>
        </p:txBody>
      </p:sp>
      <p:graphicFrame>
        <p:nvGraphicFramePr>
          <p:cNvPr id="6" name="Chart 5"/>
          <p:cNvGraphicFramePr/>
          <p:nvPr>
            <p:extLst>
              <p:ext uri="{D42A27DB-BD31-4B8C-83A1-F6EECF244321}">
                <p14:modId xmlns:p14="http://schemas.microsoft.com/office/powerpoint/2010/main" val="1218996481"/>
              </p:ext>
            </p:extLst>
          </p:nvPr>
        </p:nvGraphicFramePr>
        <p:xfrm>
          <a:off x="304801" y="1701165"/>
          <a:ext cx="8634248" cy="48520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82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11</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t>Project Progress</a:t>
            </a:r>
            <a:endParaRPr lang="en-US" sz="2800" dirty="0"/>
          </a:p>
        </p:txBody>
      </p:sp>
      <p:sp>
        <p:nvSpPr>
          <p:cNvPr id="6" name="TextBox 5"/>
          <p:cNvSpPr txBox="1"/>
          <p:nvPr/>
        </p:nvSpPr>
        <p:spPr>
          <a:xfrm>
            <a:off x="800100" y="1371600"/>
            <a:ext cx="76962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Results of the analysis may be limited by the following factors 1</a:t>
            </a:r>
            <a:r>
              <a:rPr lang="en-US" sz="2000" dirty="0"/>
              <a:t>) the data set was primarily from fall 2019, instead of the entire AY 2019-2020 due to the disruptions of COVID-19; so it was smaller than anticipated; 2) there was diversity across the participating institutions with regards to student data and practices of IL instruction</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 baseline for future longitudinal research</a:t>
            </a: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 tremendous team effort – all participating institutions were supportive in the data collection process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Positive relationship between the library and the Office of Institutional Research</a:t>
            </a:r>
            <a:endParaRPr lang="en-US" sz="2000" dirty="0"/>
          </a:p>
        </p:txBody>
      </p:sp>
      <p:sp>
        <p:nvSpPr>
          <p:cNvPr id="7" name="Rectangle 6"/>
          <p:cNvSpPr/>
          <p:nvPr/>
        </p:nvSpPr>
        <p:spPr>
          <a:xfrm>
            <a:off x="5105400" y="304800"/>
            <a:ext cx="33909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t>Highlights of Findings</a:t>
            </a:r>
            <a:endParaRPr lang="en-US" sz="2800" dirty="0"/>
          </a:p>
        </p:txBody>
      </p:sp>
    </p:spTree>
    <p:extLst>
      <p:ext uri="{BB962C8B-B14F-4D97-AF65-F5344CB8AC3E}">
        <p14:creationId xmlns:p14="http://schemas.microsoft.com/office/powerpoint/2010/main" val="2839081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12</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t>Next Steps</a:t>
            </a:r>
            <a:endParaRPr lang="en-US" sz="2800" dirty="0"/>
          </a:p>
        </p:txBody>
      </p:sp>
      <p:sp>
        <p:nvSpPr>
          <p:cNvPr id="7" name="TextBox 6"/>
          <p:cNvSpPr txBox="1"/>
          <p:nvPr/>
        </p:nvSpPr>
        <p:spPr>
          <a:xfrm>
            <a:off x="723900" y="1089164"/>
            <a:ext cx="7696200" cy="4401205"/>
          </a:xfrm>
          <a:prstGeom prst="rect">
            <a:avLst/>
          </a:prstGeom>
          <a:noFill/>
        </p:spPr>
        <p:txBody>
          <a:bodyPr wrap="square" rtlCol="0">
            <a:spAutoFit/>
          </a:bodyPr>
          <a:lstStyle/>
          <a:p>
            <a:endParaRPr lang="en-US" sz="2000" dirty="0" smtClean="0"/>
          </a:p>
          <a:p>
            <a:endParaRPr lang="en-US" sz="2000" dirty="0"/>
          </a:p>
          <a:p>
            <a:r>
              <a:rPr lang="en-US" sz="2000" dirty="0" smtClean="0"/>
              <a:t>The project report has been submitted to Jen and Tracy for review. Their feedback will be addressed before the report is released to the entire COLD group.</a:t>
            </a:r>
          </a:p>
          <a:p>
            <a:endParaRPr lang="en-US" sz="2000" dirty="0"/>
          </a:p>
          <a:p>
            <a:r>
              <a:rPr lang="en-US" sz="2000" dirty="0" smtClean="0"/>
              <a:t>Each participating institution will receive the following information:</a:t>
            </a:r>
          </a:p>
          <a:p>
            <a:pPr marL="457200" indent="-457200">
              <a:buAutoNum type="arabicPeriod"/>
            </a:pPr>
            <a:r>
              <a:rPr lang="en-US" sz="2000" dirty="0" smtClean="0"/>
              <a:t>The anonymized ID for their campus used in the final project report</a:t>
            </a:r>
          </a:p>
          <a:p>
            <a:pPr marL="457200" indent="-457200">
              <a:buAutoNum type="arabicPeriod"/>
            </a:pPr>
            <a:r>
              <a:rPr lang="en-US" sz="2000" dirty="0" smtClean="0"/>
              <a:t>Data from their institution that was cleaned up and used in the analysis</a:t>
            </a:r>
          </a:p>
          <a:p>
            <a:pPr marL="457200" indent="-457200">
              <a:buAutoNum type="arabicPeriod"/>
            </a:pPr>
            <a:r>
              <a:rPr lang="en-US" sz="2000" dirty="0" smtClean="0"/>
              <a:t>All the SPSS analysis files associated with their institution</a:t>
            </a:r>
          </a:p>
          <a:p>
            <a:pPr marL="457200" indent="-457200">
              <a:buAutoNum type="arabicPeriod"/>
            </a:pPr>
            <a:endParaRPr lang="en-US" sz="2000" dirty="0"/>
          </a:p>
          <a:p>
            <a:r>
              <a:rPr lang="en-US" sz="2000" dirty="0" smtClean="0"/>
              <a:t>Questions about the data analyses can be sent to </a:t>
            </a:r>
            <a:r>
              <a:rPr lang="en-US" sz="2000" dirty="0" smtClean="0">
                <a:hlinkClick r:id="rId2"/>
              </a:rPr>
              <a:t>lili.luo@sjsu.edu</a:t>
            </a:r>
            <a:r>
              <a:rPr lang="en-US" sz="2000" dirty="0" smtClean="0"/>
              <a:t> </a:t>
            </a:r>
          </a:p>
        </p:txBody>
      </p:sp>
    </p:spTree>
    <p:extLst>
      <p:ext uri="{BB962C8B-B14F-4D97-AF65-F5344CB8AC3E}">
        <p14:creationId xmlns:p14="http://schemas.microsoft.com/office/powerpoint/2010/main" val="2359116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553D77D-63DD-4563-BBA0-0DA2E9F56A87}" type="datetime1">
              <a:rPr lang="en-US"/>
              <a:pPr>
                <a:defRPr/>
              </a:pPr>
              <a:t>12/8/2020</a:t>
            </a:fld>
            <a:endParaRPr lang="en-US"/>
          </a:p>
        </p:txBody>
      </p:sp>
      <p:sp>
        <p:nvSpPr>
          <p:cNvPr id="5" name="Slide Number Placeholder 4"/>
          <p:cNvSpPr>
            <a:spLocks noGrp="1"/>
          </p:cNvSpPr>
          <p:nvPr>
            <p:ph type="sldNum" sz="quarter" idx="12"/>
          </p:nvPr>
        </p:nvSpPr>
        <p:spPr/>
        <p:txBody>
          <a:bodyPr/>
          <a:lstStyle/>
          <a:p>
            <a:pPr>
              <a:defRPr/>
            </a:pPr>
            <a:fld id="{56CAFDEE-0DA2-4D49-91CE-6EB41D12C479}" type="slidenum">
              <a:rPr lang="en-US" smtClean="0"/>
              <a:pPr>
                <a:defRPr/>
              </a:pPr>
              <a:t>13</a:t>
            </a:fld>
            <a:endParaRPr lang="en-US" dirty="0"/>
          </a:p>
        </p:txBody>
      </p:sp>
      <p:pic>
        <p:nvPicPr>
          <p:cNvPr id="2050" name="Picture 2" descr="Image result for cursive thank you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5590258" cy="395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58200" cy="2819400"/>
          </a:xfrm>
        </p:spPr>
        <p:style>
          <a:lnRef idx="0">
            <a:schemeClr val="accent1"/>
          </a:lnRef>
          <a:fillRef idx="3">
            <a:schemeClr val="accent1"/>
          </a:fillRef>
          <a:effectRef idx="3">
            <a:schemeClr val="accent1"/>
          </a:effectRef>
          <a:fontRef idx="minor">
            <a:schemeClr val="lt1"/>
          </a:fontRef>
        </p:style>
        <p:txBody>
          <a:bodyPr/>
          <a:lstStyle/>
          <a:p>
            <a:pPr marL="0" indent="0">
              <a:buNone/>
            </a:pPr>
            <a:r>
              <a:rPr lang="en-US" dirty="0" smtClean="0"/>
              <a:t>Outline</a:t>
            </a:r>
          </a:p>
          <a:p>
            <a:r>
              <a:rPr lang="en-US" dirty="0" smtClean="0"/>
              <a:t>Project progress</a:t>
            </a:r>
          </a:p>
          <a:p>
            <a:r>
              <a:rPr lang="en-US" dirty="0" smtClean="0"/>
              <a:t>Highlights of findings</a:t>
            </a:r>
          </a:p>
          <a:p>
            <a:r>
              <a:rPr lang="en-US" dirty="0" smtClean="0"/>
              <a:t>Next steps</a:t>
            </a:r>
            <a:endParaRPr lang="en-US" dirty="0"/>
          </a:p>
          <a:p>
            <a:pPr lvl="1"/>
            <a:endParaRPr lang="en-US" sz="3200" dirty="0" smtClean="0"/>
          </a:p>
        </p:txBody>
      </p:sp>
      <p:sp>
        <p:nvSpPr>
          <p:cNvPr id="4" name="Date Placeholder 3"/>
          <p:cNvSpPr>
            <a:spLocks noGrp="1"/>
          </p:cNvSpPr>
          <p:nvPr>
            <p:ph type="dt" sz="half" idx="10"/>
          </p:nvPr>
        </p:nvSpPr>
        <p:spPr/>
        <p:txBody>
          <a:bodyPr/>
          <a:lstStyle/>
          <a:p>
            <a:pPr>
              <a:defRPr/>
            </a:pPr>
            <a:fld id="{F97A2601-6AD4-4B45-8257-425B28C09B6F}" type="datetime1">
              <a:rPr lang="en-US" smtClean="0"/>
              <a:pPr>
                <a:defRPr/>
              </a:pPr>
              <a:t>12/8/2020</a:t>
            </a:fld>
            <a:endParaRPr lang="en-US"/>
          </a:p>
        </p:txBody>
      </p:sp>
      <p:sp>
        <p:nvSpPr>
          <p:cNvPr id="5" name="Slide Number Placeholder 4"/>
          <p:cNvSpPr>
            <a:spLocks noGrp="1"/>
          </p:cNvSpPr>
          <p:nvPr>
            <p:ph type="sldNum" sz="quarter" idx="12"/>
          </p:nvPr>
        </p:nvSpPr>
        <p:spPr/>
        <p:txBody>
          <a:bodyPr/>
          <a:lstStyle/>
          <a:p>
            <a:pPr>
              <a:defRPr/>
            </a:pPr>
            <a:fld id="{6D1C8812-D279-42F5-941F-C03B54A1C21A}" type="slidenum">
              <a:rPr lang="en-US" smtClean="0"/>
              <a:pPr>
                <a:defRPr/>
              </a:pPr>
              <a:t>2</a:t>
            </a:fld>
            <a:endParaRPr lang="en-US" dirty="0"/>
          </a:p>
        </p:txBody>
      </p:sp>
    </p:spTree>
    <p:extLst>
      <p:ext uri="{BB962C8B-B14F-4D97-AF65-F5344CB8AC3E}">
        <p14:creationId xmlns:p14="http://schemas.microsoft.com/office/powerpoint/2010/main" val="318080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3</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t>Project Progress</a:t>
            </a:r>
            <a:endParaRPr lang="en-US" sz="2800" dirty="0"/>
          </a:p>
        </p:txBody>
      </p:sp>
      <p:sp>
        <p:nvSpPr>
          <p:cNvPr id="6" name="TextBox 5"/>
          <p:cNvSpPr txBox="1"/>
          <p:nvPr/>
        </p:nvSpPr>
        <p:spPr>
          <a:xfrm>
            <a:off x="685800" y="990600"/>
            <a:ext cx="7696200" cy="5232202"/>
          </a:xfrm>
          <a:prstGeom prst="rect">
            <a:avLst/>
          </a:prstGeom>
          <a:noFill/>
        </p:spPr>
        <p:txBody>
          <a:bodyPr wrap="square" rtlCol="0">
            <a:spAutoFit/>
          </a:bodyPr>
          <a:lstStyle/>
          <a:p>
            <a:r>
              <a:rPr lang="en-US" sz="2000" b="1" dirty="0" smtClean="0"/>
              <a:t>Adjusted Study Objectives/Deliverables due to COVID-19 Disruptions</a:t>
            </a:r>
          </a:p>
          <a:p>
            <a:endParaRPr lang="en-US" sz="2000" dirty="0" smtClean="0"/>
          </a:p>
          <a:p>
            <a:r>
              <a:rPr lang="en-US" sz="2000" dirty="0" smtClean="0"/>
              <a:t>Research questions</a:t>
            </a:r>
          </a:p>
          <a:p>
            <a:pPr marL="285750" lvl="0" indent="-285750">
              <a:buFont typeface="Arial" panose="020B0604020202020204" pitchFamily="34" charset="0"/>
              <a:buChar char="•"/>
            </a:pPr>
            <a:r>
              <a:rPr lang="en-US" dirty="0"/>
              <a:t>What effect does IL instruction have on students’ academic success?</a:t>
            </a:r>
          </a:p>
          <a:p>
            <a:pPr marL="285750" lvl="0" indent="-285750">
              <a:buFont typeface="Arial" panose="020B0604020202020204" pitchFamily="34" charset="0"/>
              <a:buChar char="•"/>
            </a:pPr>
            <a:r>
              <a:rPr lang="en-US" dirty="0"/>
              <a:t>What effect does a specific teaching method/characteristic used in IL instruction have on students’ academic success?</a:t>
            </a:r>
          </a:p>
          <a:p>
            <a:endParaRPr lang="en-US" sz="2000" dirty="0" smtClean="0"/>
          </a:p>
          <a:p>
            <a:r>
              <a:rPr lang="en-US" sz="2000" dirty="0" smtClean="0"/>
              <a:t>Deliverables:</a:t>
            </a:r>
          </a:p>
          <a:p>
            <a:pPr marL="514350" indent="-514350">
              <a:buAutoNum type="romanUcPeriod"/>
            </a:pPr>
            <a:r>
              <a:rPr lang="en-US" sz="2000" dirty="0" smtClean="0"/>
              <a:t>A multi-institutional analysis examining the impact of IL instruction on students’ academic success, based on data about the 2019-2020 </a:t>
            </a:r>
            <a:r>
              <a:rPr lang="en-US" sz="2000" dirty="0"/>
              <a:t>first year </a:t>
            </a:r>
            <a:r>
              <a:rPr lang="en-US" sz="2000" dirty="0" smtClean="0"/>
              <a:t>students from summer (if applicable) </a:t>
            </a:r>
            <a:r>
              <a:rPr lang="en-US" sz="2000" dirty="0"/>
              <a:t>and fall 2019 </a:t>
            </a:r>
            <a:endParaRPr lang="en-US" sz="2000" dirty="0" smtClean="0"/>
          </a:p>
          <a:p>
            <a:pPr marL="514350" indent="-514350">
              <a:buAutoNum type="romanUcPeriod"/>
            </a:pPr>
            <a:r>
              <a:rPr lang="en-US" sz="2000" dirty="0" smtClean="0"/>
              <a:t>A comparative analysis of </a:t>
            </a:r>
            <a:r>
              <a:rPr lang="en-US" sz="2000" dirty="0"/>
              <a:t>how IL </a:t>
            </a:r>
            <a:r>
              <a:rPr lang="en-US" sz="2000" dirty="0" smtClean="0"/>
              <a:t>instruction practices </a:t>
            </a:r>
            <a:r>
              <a:rPr lang="en-US" sz="2000"/>
              <a:t>changed </a:t>
            </a:r>
            <a:r>
              <a:rPr lang="en-US" sz="2000" smtClean="0"/>
              <a:t>across </a:t>
            </a:r>
            <a:r>
              <a:rPr lang="en-US" sz="2000" dirty="0" smtClean="0"/>
              <a:t>all participating </a:t>
            </a:r>
            <a:r>
              <a:rPr lang="en-US" sz="2000" dirty="0" smtClean="0"/>
              <a:t>libraries in fal</a:t>
            </a:r>
            <a:r>
              <a:rPr lang="en-US" sz="2000" dirty="0" smtClean="0"/>
              <a:t>l 2019 and spring 2020</a:t>
            </a:r>
            <a:endParaRPr lang="en-US" sz="2000" dirty="0" smtClean="0"/>
          </a:p>
          <a:p>
            <a:pPr marL="514350" indent="-514350">
              <a:buAutoNum type="romanUcPeriod"/>
            </a:pPr>
            <a:r>
              <a:rPr lang="en-US" sz="2000" dirty="0" smtClean="0"/>
              <a:t>A detailed documentation of the methodology</a:t>
            </a:r>
            <a:endParaRPr lang="en-US" sz="2000" dirty="0"/>
          </a:p>
        </p:txBody>
      </p:sp>
    </p:spTree>
    <p:extLst>
      <p:ext uri="{BB962C8B-B14F-4D97-AF65-F5344CB8AC3E}">
        <p14:creationId xmlns:p14="http://schemas.microsoft.com/office/powerpoint/2010/main" val="985854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4</a:t>
            </a:fld>
            <a:endParaRPr lang="en-US" dirty="0"/>
          </a:p>
        </p:txBody>
      </p:sp>
      <p:sp>
        <p:nvSpPr>
          <p:cNvPr id="5" name="Rectangle 4"/>
          <p:cNvSpPr/>
          <p:nvPr/>
        </p:nvSpPr>
        <p:spPr>
          <a:xfrm>
            <a:off x="5295900" y="3048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t>Project Progress</a:t>
            </a:r>
            <a:endParaRPr lang="en-US" sz="2800" dirty="0"/>
          </a:p>
        </p:txBody>
      </p:sp>
      <p:sp>
        <p:nvSpPr>
          <p:cNvPr id="6" name="TextBox 5"/>
          <p:cNvSpPr txBox="1"/>
          <p:nvPr/>
        </p:nvSpPr>
        <p:spPr>
          <a:xfrm>
            <a:off x="736066" y="1141894"/>
            <a:ext cx="7696200" cy="5416868"/>
          </a:xfrm>
          <a:prstGeom prst="rect">
            <a:avLst/>
          </a:prstGeom>
          <a:noFill/>
        </p:spPr>
        <p:txBody>
          <a:bodyPr wrap="square" rtlCol="0">
            <a:spAutoFit/>
          </a:bodyPr>
          <a:lstStyle/>
          <a:p>
            <a:r>
              <a:rPr lang="en-US" sz="2000" b="1" dirty="0" smtClean="0"/>
              <a:t>17 Participating Institutions</a:t>
            </a:r>
          </a:p>
          <a:p>
            <a:pPr lvl="0"/>
            <a:r>
              <a:rPr lang="en-US" dirty="0"/>
              <a:t>California State University, Bakersfield</a:t>
            </a:r>
          </a:p>
          <a:p>
            <a:pPr lvl="0"/>
            <a:r>
              <a:rPr lang="en-US" dirty="0"/>
              <a:t>California State University Channel Islands</a:t>
            </a:r>
          </a:p>
          <a:p>
            <a:pPr lvl="0"/>
            <a:r>
              <a:rPr lang="en-US" dirty="0"/>
              <a:t>California State University, Chico</a:t>
            </a:r>
          </a:p>
          <a:p>
            <a:pPr lvl="0"/>
            <a:r>
              <a:rPr lang="en-US" dirty="0"/>
              <a:t>California State University, East Bay</a:t>
            </a:r>
          </a:p>
          <a:p>
            <a:pPr lvl="0"/>
            <a:r>
              <a:rPr lang="en-US" dirty="0"/>
              <a:t>California State University, Fresno</a:t>
            </a:r>
          </a:p>
          <a:p>
            <a:pPr lvl="0"/>
            <a:r>
              <a:rPr lang="en-US" dirty="0"/>
              <a:t>Humboldt State University</a:t>
            </a:r>
          </a:p>
          <a:p>
            <a:pPr lvl="0"/>
            <a:r>
              <a:rPr lang="en-US" dirty="0"/>
              <a:t>California State University, Long </a:t>
            </a:r>
            <a:r>
              <a:rPr lang="en-US" dirty="0" smtClean="0"/>
              <a:t>Beach (partial participation)</a:t>
            </a:r>
            <a:endParaRPr lang="en-US" dirty="0"/>
          </a:p>
          <a:p>
            <a:r>
              <a:rPr lang="en-US" dirty="0"/>
              <a:t>California State University Maritime Academy (partial participation</a:t>
            </a:r>
            <a:r>
              <a:rPr lang="en-US" dirty="0" smtClean="0"/>
              <a:t>)</a:t>
            </a:r>
            <a:endParaRPr lang="en-US" dirty="0"/>
          </a:p>
          <a:p>
            <a:pPr lvl="0"/>
            <a:r>
              <a:rPr lang="en-US" dirty="0"/>
              <a:t>California State University, Monterey Bay</a:t>
            </a:r>
          </a:p>
          <a:p>
            <a:pPr lvl="0"/>
            <a:r>
              <a:rPr lang="en-US" dirty="0"/>
              <a:t>California State University, Northridge</a:t>
            </a:r>
          </a:p>
          <a:p>
            <a:pPr lvl="0"/>
            <a:r>
              <a:rPr lang="en-US" dirty="0"/>
              <a:t>California State Polytechnic University, Pomona</a:t>
            </a:r>
          </a:p>
          <a:p>
            <a:pPr lvl="0"/>
            <a:r>
              <a:rPr lang="en-US" dirty="0"/>
              <a:t>California State University, Sacramento</a:t>
            </a:r>
          </a:p>
          <a:p>
            <a:pPr lvl="0"/>
            <a:r>
              <a:rPr lang="en-US" dirty="0"/>
              <a:t>California State University, San Bernardino</a:t>
            </a:r>
          </a:p>
          <a:p>
            <a:pPr lvl="0"/>
            <a:r>
              <a:rPr lang="en-US" dirty="0"/>
              <a:t>San Diego State University</a:t>
            </a:r>
          </a:p>
          <a:p>
            <a:pPr lvl="0"/>
            <a:r>
              <a:rPr lang="en-US" dirty="0"/>
              <a:t>San Francisco State University</a:t>
            </a:r>
          </a:p>
          <a:p>
            <a:pPr lvl="0"/>
            <a:r>
              <a:rPr lang="en-US" dirty="0"/>
              <a:t>San José State University</a:t>
            </a:r>
          </a:p>
          <a:p>
            <a:pPr lvl="0"/>
            <a:r>
              <a:rPr lang="en-US" dirty="0"/>
              <a:t>Sonoma State University</a:t>
            </a:r>
          </a:p>
          <a:p>
            <a:endParaRPr lang="en-US" sz="2000" dirty="0"/>
          </a:p>
        </p:txBody>
      </p:sp>
    </p:spTree>
    <p:extLst>
      <p:ext uri="{BB962C8B-B14F-4D97-AF65-F5344CB8AC3E}">
        <p14:creationId xmlns:p14="http://schemas.microsoft.com/office/powerpoint/2010/main" val="2773714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5</a:t>
            </a:fld>
            <a:endParaRPr lang="en-US" dirty="0"/>
          </a:p>
        </p:txBody>
      </p:sp>
      <p:sp>
        <p:nvSpPr>
          <p:cNvPr id="5" name="Rectangle 4"/>
          <p:cNvSpPr/>
          <p:nvPr/>
        </p:nvSpPr>
        <p:spPr>
          <a:xfrm>
            <a:off x="5105400" y="304800"/>
            <a:ext cx="33909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t>Highlights of Findings</a:t>
            </a:r>
            <a:endParaRPr lang="en-US" sz="2800" dirty="0"/>
          </a:p>
        </p:txBody>
      </p:sp>
      <p:sp>
        <p:nvSpPr>
          <p:cNvPr id="6" name="TextBox 5"/>
          <p:cNvSpPr txBox="1"/>
          <p:nvPr/>
        </p:nvSpPr>
        <p:spPr>
          <a:xfrm>
            <a:off x="800100" y="1371600"/>
            <a:ext cx="7696200" cy="5139869"/>
          </a:xfrm>
          <a:prstGeom prst="rect">
            <a:avLst/>
          </a:prstGeom>
          <a:noFill/>
        </p:spPr>
        <p:txBody>
          <a:bodyPr wrap="square" rtlCol="0">
            <a:spAutoFit/>
          </a:bodyPr>
          <a:lstStyle/>
          <a:p>
            <a:pPr marL="285750" indent="-285750">
              <a:buFont typeface="Arial" panose="020B0604020202020204" pitchFamily="34" charset="0"/>
              <a:buChar char="•"/>
            </a:pPr>
            <a:r>
              <a:rPr lang="en-US" dirty="0"/>
              <a:t>About 29% of the 2019-2020 first-year students in all participating campuses took courses in fall 2019 (and summer 2019 if applicable) where IL instruction was provided.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Overall</a:t>
            </a:r>
            <a:r>
              <a:rPr lang="en-US" dirty="0"/>
              <a:t>, the effect of IL instruction on students’ academic success, measured in their earned credits and GPA, was negligible.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As </a:t>
            </a:r>
            <a:r>
              <a:rPr lang="en-US" dirty="0"/>
              <a:t>for the specific teaching methods and characteristics used in the IL instruction, some had positive effects and some had negative effects on students’ earned credits and GPA, and the effect size was mostly small to negligible.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Among </a:t>
            </a:r>
            <a:r>
              <a:rPr lang="en-US" dirty="0"/>
              <a:t>the individual institutions that participated in the project, there was notable variation in terms of the direction and size of the effect of IL instruction or the teaching methods/characteristics on students’ earned credits or GPA. Still, there was no statistically significant effect size that would be considered large. </a:t>
            </a:r>
            <a:endParaRPr lang="en-US" sz="2000" dirty="0"/>
          </a:p>
          <a:p>
            <a:endParaRPr lang="en-US" sz="2000" dirty="0"/>
          </a:p>
        </p:txBody>
      </p:sp>
    </p:spTree>
    <p:extLst>
      <p:ext uri="{BB962C8B-B14F-4D97-AF65-F5344CB8AC3E}">
        <p14:creationId xmlns:p14="http://schemas.microsoft.com/office/powerpoint/2010/main" val="1913417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6</a:t>
            </a:fld>
            <a:endParaRPr lang="en-US" dirty="0"/>
          </a:p>
        </p:txBody>
      </p:sp>
      <p:sp>
        <p:nvSpPr>
          <p:cNvPr id="6" name="Rectangle 5"/>
          <p:cNvSpPr/>
          <p:nvPr/>
        </p:nvSpPr>
        <p:spPr>
          <a:xfrm>
            <a:off x="152400" y="838200"/>
            <a:ext cx="8786648" cy="584775"/>
          </a:xfrm>
          <a:prstGeom prst="rect">
            <a:avLst/>
          </a:prstGeom>
        </p:spPr>
        <p:txBody>
          <a:bodyPr wrap="square">
            <a:spAutoFit/>
          </a:bodyPr>
          <a:lstStyle/>
          <a:p>
            <a:r>
              <a:rPr lang="en-US" sz="1600" b="1" dirty="0" smtClean="0"/>
              <a:t>t Test results – measuring the impact of IL instruction on earned credits and GPA </a:t>
            </a:r>
            <a:r>
              <a:rPr lang="en-US" sz="1600" b="1" i="1" u="sng" dirty="0" smtClean="0"/>
              <a:t>separately</a:t>
            </a:r>
            <a:endParaRPr lang="en-US" sz="1600" b="1" i="1" u="sng" dirty="0"/>
          </a:p>
        </p:txBody>
      </p:sp>
      <p:pic>
        <p:nvPicPr>
          <p:cNvPr id="5" name="Picture 4"/>
          <p:cNvPicPr>
            <a:picLocks noChangeAspect="1"/>
          </p:cNvPicPr>
          <p:nvPr/>
        </p:nvPicPr>
        <p:blipFill rotWithShape="1">
          <a:blip r:embed="rId2"/>
          <a:srcRect l="32078" t="33404" r="31344" b="12358"/>
          <a:stretch/>
        </p:blipFill>
        <p:spPr>
          <a:xfrm>
            <a:off x="1447799" y="1349120"/>
            <a:ext cx="6705601" cy="5457022"/>
          </a:xfrm>
          <a:prstGeom prst="rect">
            <a:avLst/>
          </a:prstGeom>
        </p:spPr>
      </p:pic>
    </p:spTree>
    <p:extLst>
      <p:ext uri="{BB962C8B-B14F-4D97-AF65-F5344CB8AC3E}">
        <p14:creationId xmlns:p14="http://schemas.microsoft.com/office/powerpoint/2010/main" val="172768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7</a:t>
            </a:fld>
            <a:endParaRPr lang="en-US" dirty="0"/>
          </a:p>
        </p:txBody>
      </p:sp>
      <p:pic>
        <p:nvPicPr>
          <p:cNvPr id="4" name="Picture 3"/>
          <p:cNvPicPr>
            <a:picLocks noChangeAspect="1"/>
          </p:cNvPicPr>
          <p:nvPr/>
        </p:nvPicPr>
        <p:blipFill rotWithShape="1">
          <a:blip r:embed="rId2"/>
          <a:srcRect l="29526" t="27837" r="29502" b="17754"/>
          <a:stretch/>
        </p:blipFill>
        <p:spPr>
          <a:xfrm>
            <a:off x="838200" y="1320518"/>
            <a:ext cx="7162800" cy="5220346"/>
          </a:xfrm>
          <a:prstGeom prst="rect">
            <a:avLst/>
          </a:prstGeom>
        </p:spPr>
      </p:pic>
      <p:sp>
        <p:nvSpPr>
          <p:cNvPr id="7" name="Rectangle 6"/>
          <p:cNvSpPr/>
          <p:nvPr/>
        </p:nvSpPr>
        <p:spPr>
          <a:xfrm>
            <a:off x="152400" y="838200"/>
            <a:ext cx="8786648" cy="584775"/>
          </a:xfrm>
          <a:prstGeom prst="rect">
            <a:avLst/>
          </a:prstGeom>
        </p:spPr>
        <p:txBody>
          <a:bodyPr wrap="square">
            <a:spAutoFit/>
          </a:bodyPr>
          <a:lstStyle/>
          <a:p>
            <a:r>
              <a:rPr lang="en-US" sz="1600" b="1" dirty="0" smtClean="0"/>
              <a:t>MANOVA results – measuring the impact of IL instruction on earned credits and GPA </a:t>
            </a:r>
            <a:r>
              <a:rPr lang="en-US" sz="1600" b="1" i="1" u="sng" dirty="0" smtClean="0"/>
              <a:t>combined</a:t>
            </a:r>
            <a:endParaRPr lang="en-US" sz="1600" b="1" i="1" u="sng" dirty="0"/>
          </a:p>
        </p:txBody>
      </p:sp>
    </p:spTree>
    <p:extLst>
      <p:ext uri="{BB962C8B-B14F-4D97-AF65-F5344CB8AC3E}">
        <p14:creationId xmlns:p14="http://schemas.microsoft.com/office/powerpoint/2010/main" val="344077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8</a:t>
            </a:fld>
            <a:endParaRPr lang="en-US" dirty="0"/>
          </a:p>
        </p:txBody>
      </p:sp>
      <p:pic>
        <p:nvPicPr>
          <p:cNvPr id="5" name="Picture 4"/>
          <p:cNvPicPr>
            <a:picLocks noChangeAspect="1"/>
          </p:cNvPicPr>
          <p:nvPr/>
        </p:nvPicPr>
        <p:blipFill rotWithShape="1">
          <a:blip r:embed="rId2"/>
          <a:srcRect l="28017" t="36694" r="27538" b="8897"/>
          <a:stretch/>
        </p:blipFill>
        <p:spPr>
          <a:xfrm>
            <a:off x="718878" y="1394072"/>
            <a:ext cx="7967922" cy="5353447"/>
          </a:xfrm>
          <a:prstGeom prst="rect">
            <a:avLst/>
          </a:prstGeom>
        </p:spPr>
      </p:pic>
      <p:sp>
        <p:nvSpPr>
          <p:cNvPr id="8" name="Rectangle 7"/>
          <p:cNvSpPr/>
          <p:nvPr/>
        </p:nvSpPr>
        <p:spPr>
          <a:xfrm>
            <a:off x="152400" y="838200"/>
            <a:ext cx="8786648" cy="584775"/>
          </a:xfrm>
          <a:prstGeom prst="rect">
            <a:avLst/>
          </a:prstGeom>
        </p:spPr>
        <p:txBody>
          <a:bodyPr wrap="square">
            <a:spAutoFit/>
          </a:bodyPr>
          <a:lstStyle/>
          <a:p>
            <a:r>
              <a:rPr lang="en-US" sz="1600" b="1" dirty="0" smtClean="0"/>
              <a:t>t Test results – measuring the impact of “Active Learning” on earned credits and GPA </a:t>
            </a:r>
            <a:r>
              <a:rPr lang="en-US" sz="1600" b="1" i="1" u="sng" dirty="0" smtClean="0"/>
              <a:t>separately</a:t>
            </a:r>
            <a:endParaRPr lang="en-US" sz="1600" b="1" i="1" u="sng" dirty="0"/>
          </a:p>
        </p:txBody>
      </p:sp>
    </p:spTree>
    <p:extLst>
      <p:ext uri="{BB962C8B-B14F-4D97-AF65-F5344CB8AC3E}">
        <p14:creationId xmlns:p14="http://schemas.microsoft.com/office/powerpoint/2010/main" val="384143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AFB683-9CB0-43AA-852F-712FB2F8CC95}" type="datetime1">
              <a:rPr lang="en-US" smtClean="0"/>
              <a:pPr>
                <a:defRPr/>
              </a:pPr>
              <a:t>12/8/2020</a:t>
            </a:fld>
            <a:endParaRPr lang="en-US"/>
          </a:p>
        </p:txBody>
      </p:sp>
      <p:sp>
        <p:nvSpPr>
          <p:cNvPr id="3" name="Slide Number Placeholder 2"/>
          <p:cNvSpPr>
            <a:spLocks noGrp="1"/>
          </p:cNvSpPr>
          <p:nvPr>
            <p:ph type="sldNum" sz="quarter" idx="12"/>
          </p:nvPr>
        </p:nvSpPr>
        <p:spPr/>
        <p:txBody>
          <a:bodyPr/>
          <a:lstStyle/>
          <a:p>
            <a:pPr>
              <a:defRPr/>
            </a:pPr>
            <a:fld id="{0A8FD5A8-4BEE-49BB-B002-EC3261F7FDB4}" type="slidenum">
              <a:rPr lang="en-US" smtClean="0"/>
              <a:pPr>
                <a:defRPr/>
              </a:pPr>
              <a:t>9</a:t>
            </a:fld>
            <a:endParaRPr lang="en-US" dirty="0"/>
          </a:p>
        </p:txBody>
      </p:sp>
      <p:sp>
        <p:nvSpPr>
          <p:cNvPr id="7" name="Rectangle 6"/>
          <p:cNvSpPr/>
          <p:nvPr/>
        </p:nvSpPr>
        <p:spPr>
          <a:xfrm>
            <a:off x="152400" y="838200"/>
            <a:ext cx="8786648" cy="584775"/>
          </a:xfrm>
          <a:prstGeom prst="rect">
            <a:avLst/>
          </a:prstGeom>
        </p:spPr>
        <p:txBody>
          <a:bodyPr wrap="square">
            <a:spAutoFit/>
          </a:bodyPr>
          <a:lstStyle/>
          <a:p>
            <a:r>
              <a:rPr lang="en-US" sz="1600" b="1" dirty="0" smtClean="0"/>
              <a:t>MANOVA results – measuring the impact of each teaching method on earned credits and GPA </a:t>
            </a:r>
            <a:r>
              <a:rPr lang="en-US" sz="1600" b="1" i="1" u="sng" dirty="0" smtClean="0"/>
              <a:t>combined</a:t>
            </a:r>
            <a:endParaRPr lang="en-US" sz="1600" b="1" i="1" u="sng" dirty="0"/>
          </a:p>
        </p:txBody>
      </p:sp>
      <p:pic>
        <p:nvPicPr>
          <p:cNvPr id="5" name="Picture 4"/>
          <p:cNvPicPr>
            <a:picLocks noChangeAspect="1"/>
          </p:cNvPicPr>
          <p:nvPr/>
        </p:nvPicPr>
        <p:blipFill rotWithShape="1">
          <a:blip r:embed="rId2"/>
          <a:srcRect l="28472" t="26286" r="27083" b="18386"/>
          <a:stretch/>
        </p:blipFill>
        <p:spPr>
          <a:xfrm>
            <a:off x="990600" y="1422975"/>
            <a:ext cx="7553544" cy="5160715"/>
          </a:xfrm>
          <a:prstGeom prst="rect">
            <a:avLst/>
          </a:prstGeom>
        </p:spPr>
      </p:pic>
    </p:spTree>
    <p:extLst>
      <p:ext uri="{BB962C8B-B14F-4D97-AF65-F5344CB8AC3E}">
        <p14:creationId xmlns:p14="http://schemas.microsoft.com/office/powerpoint/2010/main" val="2557929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LD Student Success Study Status Report&amp;quot;&quot;/&gt;&lt;property id=&quot;20307&quot; value=&quot;256&quot;/&gt;&lt;/object&gt;&lt;object type=&quot;3&quot; unique_id=&quot;10005&quot;&gt;&lt;property id=&quot;20148&quot; value=&quot;5&quot;/&gt;&lt;property id=&quot;20300&quot; value=&quot;Slide 13&quot;/&gt;&lt;property id=&quot;20307&quot; value=&quot;266&quot;/&gt;&lt;/object&gt;&lt;object type=&quot;3&quot; unique_id=&quot;19190&quot;&gt;&lt;property id=&quot;20148&quot; value=&quot;5&quot;/&gt;&lt;property id=&quot;20300&quot; value=&quot;Slide 3&quot;/&gt;&lt;property id=&quot;20307&quot; value=&quot;391&quot;/&gt;&lt;/object&gt;&lt;object type=&quot;3&quot; unique_id=&quot;19438&quot;&gt;&lt;property id=&quot;20148&quot; value=&quot;5&quot;/&gt;&lt;property id=&quot;20300&quot; value=&quot;Slide 2&quot;/&gt;&lt;property id=&quot;20307&quot; value=&quot;403&quot;/&gt;&lt;/object&gt;&lt;object type=&quot;3&quot; unique_id=&quot;21767&quot;&gt;&lt;property id=&quot;20148&quot; value=&quot;5&quot;/&gt;&lt;property id=&quot;20300&quot; value=&quot;Slide 4&quot;/&gt;&lt;property id=&quot;20307&quot; value=&quot;436&quot;/&gt;&lt;/object&gt;&lt;object type=&quot;3&quot; unique_id=&quot;21768&quot;&gt;&lt;property id=&quot;20148&quot; value=&quot;5&quot;/&gt;&lt;property id=&quot;20300&quot; value=&quot;Slide 5&quot;/&gt;&lt;property id=&quot;20307&quot; value=&quot;437&quot;/&gt;&lt;/object&gt;&lt;object type=&quot;3&quot; unique_id=&quot;21857&quot;&gt;&lt;property id=&quot;20148&quot; value=&quot;5&quot;/&gt;&lt;property id=&quot;20300&quot; value=&quot;Slide 7&quot;/&gt;&lt;property id=&quot;20307&quot; value=&quot;438&quot;/&gt;&lt;/object&gt;&lt;object type=&quot;3&quot; unique_id=&quot;22006&quot;&gt;&lt;property id=&quot;20148&quot; value=&quot;5&quot;/&gt;&lt;property id=&quot;20300&quot; value=&quot;Slide 6&quot;/&gt;&lt;property id=&quot;20307&quot; value=&quot;444&quot;/&gt;&lt;/object&gt;&lt;object type=&quot;3&quot; unique_id=&quot;22012&quot;&gt;&lt;property id=&quot;20148&quot; value=&quot;5&quot;/&gt;&lt;property id=&quot;20300&quot; value=&quot;Slide 11&quot;/&gt;&lt;property id=&quot;20307&quot; value=&quot;448&quot;/&gt;&lt;/object&gt;&lt;object type=&quot;3&quot; unique_id=&quot;22454&quot;&gt;&lt;property id=&quot;20148&quot; value=&quot;5&quot;/&gt;&lt;property id=&quot;20300&quot; value=&quot;Slide 12&quot;/&gt;&lt;property id=&quot;20307&quot; value=&quot;454&quot;/&gt;&lt;/object&gt;&lt;object type=&quot;3&quot; unique_id=&quot;22858&quot;&gt;&lt;property id=&quot;20148&quot; value=&quot;5&quot;/&gt;&lt;property id=&quot;20300&quot; value=&quot;Slide 8&quot;/&gt;&lt;property id=&quot;20307&quot; value=&quot;455&quot;/&gt;&lt;/object&gt;&lt;object type=&quot;3&quot; unique_id=&quot;22859&quot;&gt;&lt;property id=&quot;20148&quot; value=&quot;5&quot;/&gt;&lt;property id=&quot;20300&quot; value=&quot;Slide 9&quot;/&gt;&lt;property id=&quot;20307&quot; value=&quot;456&quot;/&gt;&lt;/object&gt;&lt;object type=&quot;3&quot; unique_id=&quot;22860&quot;&gt;&lt;property id=&quot;20148&quot; value=&quot;5&quot;/&gt;&lt;property id=&quot;20300&quot; value=&quot;Slide 10&quot;/&gt;&lt;property id=&quot;20307&quot; value=&quot;457&quot;/&gt;&lt;/object&gt;&lt;/object&gt;&lt;object type=&quot;8&quot; unique_id=&quot;1006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8664</TotalTime>
  <Words>672</Words>
  <Application>Microsoft Office PowerPoint</Application>
  <PresentationFormat>On-screen Show (4:3)</PresentationFormat>
  <Paragraphs>100</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COLD Student Success Study Status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Adoption of Second Life as an Instructional Venue</dc:title>
  <dc:creator>Lili Luo</dc:creator>
  <cp:lastModifiedBy>iSchool User</cp:lastModifiedBy>
  <cp:revision>347</cp:revision>
  <dcterms:created xsi:type="dcterms:W3CDTF">2007-08-16T03:52:11Z</dcterms:created>
  <dcterms:modified xsi:type="dcterms:W3CDTF">2020-12-08T18:31:22Z</dcterms:modified>
</cp:coreProperties>
</file>