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0" r:id="rId14"/>
    <p:sldId id="273" r:id="rId15"/>
    <p:sldId id="274" r:id="rId16"/>
    <p:sldId id="283" r:id="rId17"/>
    <p:sldId id="275" r:id="rId18"/>
    <p:sldId id="276" r:id="rId19"/>
    <p:sldId id="284" r:id="rId20"/>
    <p:sldId id="285" r:id="rId21"/>
    <p:sldId id="286" r:id="rId22"/>
    <p:sldId id="278" r:id="rId23"/>
    <p:sldId id="277" r:id="rId24"/>
    <p:sldId id="279" r:id="rId25"/>
    <p:sldId id="287" r:id="rId26"/>
    <p:sldId id="288" r:id="rId27"/>
    <p:sldId id="289" r:id="rId28"/>
    <p:sldId id="280" r:id="rId29"/>
    <p:sldId id="282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5" autoAdjust="0"/>
    <p:restoredTop sz="89695" autoAdjust="0"/>
  </p:normalViewPr>
  <p:slideViewPr>
    <p:cSldViewPr snapToGrid="0">
      <p:cViewPr varScale="1">
        <p:scale>
          <a:sx n="82" d="100"/>
          <a:sy n="82" d="100"/>
        </p:scale>
        <p:origin x="-7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ohn\Dropbox\Presentations\LMS%20Integration\NBCLearn%20Us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Sheet1!$B$1:$B$2</c:f>
              <c:strCache>
                <c:ptCount val="2"/>
                <c:pt idx="0">
                  <c:v>NBC Learn Usage (Cue Cards Opened)</c:v>
                </c:pt>
                <c:pt idx="1">
                  <c:v>LMS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Sheet1!$A$3:$A$14</c:f>
              <c:numCache>
                <c:formatCode>mmm\-yy</c:formatCode>
                <c:ptCount val="12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10</c:v>
                </c:pt>
                <c:pt idx="1">
                  <c:v>144</c:v>
                </c:pt>
                <c:pt idx="2">
                  <c:v>101</c:v>
                </c:pt>
                <c:pt idx="3">
                  <c:v>144</c:v>
                </c:pt>
                <c:pt idx="4">
                  <c:v>93</c:v>
                </c:pt>
                <c:pt idx="5">
                  <c:v>35</c:v>
                </c:pt>
                <c:pt idx="6">
                  <c:v>176</c:v>
                </c:pt>
                <c:pt idx="7">
                  <c:v>122</c:v>
                </c:pt>
                <c:pt idx="8">
                  <c:v>10</c:v>
                </c:pt>
                <c:pt idx="9">
                  <c:v>66</c:v>
                </c:pt>
                <c:pt idx="10">
                  <c:v>126</c:v>
                </c:pt>
                <c:pt idx="1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ED-4883-AB13-C17AFCE1F5E1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NBC Learn Usage (Cue Cards Opened)</c:v>
                </c:pt>
                <c:pt idx="1">
                  <c:v>Native DB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Sheet1!$A$3:$A$14</c:f>
              <c:numCache>
                <c:formatCode>mmm\-yy</c:formatCode>
                <c:ptCount val="12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1</c:v>
                </c:pt>
                <c:pt idx="3">
                  <c:v>23</c:v>
                </c:pt>
                <c:pt idx="4">
                  <c:v>0</c:v>
                </c:pt>
                <c:pt idx="5">
                  <c:v>27</c:v>
                </c:pt>
                <c:pt idx="6">
                  <c:v>11</c:v>
                </c:pt>
                <c:pt idx="7">
                  <c:v>0</c:v>
                </c:pt>
                <c:pt idx="8">
                  <c:v>39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ED-4883-AB13-C17AFCE1F5E1}"/>
            </c:ext>
          </c:extLst>
        </c:ser>
        <c:dLbls/>
        <c:gapWidth val="219"/>
        <c:overlap val="-27"/>
        <c:axId val="84124800"/>
        <c:axId val="84126336"/>
      </c:barChart>
      <c:dateAx>
        <c:axId val="84124800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26336"/>
        <c:crosses val="autoZero"/>
        <c:auto val="1"/>
        <c:lblOffset val="100"/>
        <c:baseTimeUnit val="months"/>
      </c:dateAx>
      <c:valAx>
        <c:axId val="8412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2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7AA8-CE96-406C-B67B-AE7846D7EAE9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15A69-273E-442D-81E3-0F19EFA55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89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5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579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</a:t>
            </a:r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leglibr1 </a:t>
            </a:r>
            <a:r>
              <a:rPr lang="nl-NL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 </a:t>
            </a:r>
            <a:r>
              <a:rPr lang="nl-NL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LegLibr1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808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22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32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80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37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565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38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Login : leganto_instructor   Password : @pple1     Login :  leganto_student   Password : @pple1   Login: leglib1 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 : LegLib1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79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http://csu-eastbay-arp.intelluslearning.com/   Login:  john.wenzler@csueastbay.edu  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65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http://csu-eastbay-arp.intelluslearning.com/   Login:  john.wenzler@csueastbay.edu  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2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</a:t>
            </a:r>
            <a:r>
              <a:rPr lang="en-US"/>
              <a:t>://csu-eastbay-arp.intelluslearning.com/   Login:  john.wenzler@csueastbay.edu  </a:t>
            </a:r>
            <a:r>
              <a:rPr lang="en-US" dirty="0"/>
              <a:t>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06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</a:t>
            </a:r>
            <a:r>
              <a:rPr lang="en-US"/>
              <a:t>://csu-eastbay-arp.intelluslearning.com/   Login:  john.wenzler@csueastbay.edu  </a:t>
            </a:r>
            <a:r>
              <a:rPr lang="en-US" dirty="0"/>
              <a:t>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28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http://csu-eastbay-arp.intelluslearning.com/   Login:  john.wenzler@csueastbay.edu  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03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</a:t>
            </a:r>
            <a:r>
              <a:rPr lang="en-US"/>
              <a:t>://csu-eastbay-arp.intelluslearning.com/   Login:  john.wenzler@csueastbay.edu  </a:t>
            </a:r>
            <a:r>
              <a:rPr lang="en-US" dirty="0"/>
              <a:t>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28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</a:t>
            </a:r>
            <a:r>
              <a:rPr lang="en-US"/>
              <a:t>://csu-eastbay-arp.intelluslearning.com/   Login:  john.wenzler@csueastbay.edu  </a:t>
            </a:r>
            <a:r>
              <a:rPr lang="en-US" dirty="0"/>
              <a:t>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7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 URL:Platform URL: http</a:t>
            </a:r>
            <a:r>
              <a:rPr lang="en-US"/>
              <a:t>://csu-eastbay-arp.intelluslearning.com/   Login:  john.wenzler@csueastbay.edu  </a:t>
            </a:r>
            <a:r>
              <a:rPr lang="en-US" dirty="0"/>
              <a:t>Password:  john.wenzler648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15A69-273E-442D-81E3-0F19EFA550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40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3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2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98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0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69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5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0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5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23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9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0D33-340B-468D-9922-708BCC1424A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EDBA-60CE-49C4-9340-3A4484170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32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pringshare.com/libapps/lti" TargetMode="External"/><Relationship Id="rId2" Type="http://schemas.openxmlformats.org/officeDocument/2006/relationships/hyperlink" Target="http://www.intelluslear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ipx.com/" TargetMode="External"/><Relationship Id="rId4" Type="http://schemas.openxmlformats.org/officeDocument/2006/relationships/hyperlink" Target="http://www.exlibrisgroup.com/category/Legant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u-eastbay-arp.intelluslearning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idewalk.com/her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uzz.springshare.com/producthighlights/whylgcms/lt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suebstg-ultra.blackboar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dbox01-na.alma.exlibrisgroup.com/mng/login?institute=01CALS_US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s.csuprojects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ueb-primo.hosted.exlibrisgroup.com/primo-explore/fulldisplay?docid=01CALS_ALMA71420504090002901&amp;context=L&amp;vid=01CALS_UHL&amp;search_scope=EVERYTHING&amp;isFrbr=true&amp;tab=everything&amp;lang=en_US" TargetMode="External"/><Relationship Id="rId2" Type="http://schemas.openxmlformats.org/officeDocument/2006/relationships/hyperlink" Target="http://libraries.calstate.edu/resolution-in-support-of-student-data-privac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LMS Integration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586"/>
            <a:ext cx="9144000" cy="1655762"/>
          </a:xfrm>
        </p:spPr>
        <p:txBody>
          <a:bodyPr/>
          <a:lstStyle/>
          <a:p>
            <a:r>
              <a:rPr lang="en-US" dirty="0"/>
              <a:t>COLD, Stanislaus</a:t>
            </a:r>
          </a:p>
          <a:p>
            <a:r>
              <a:rPr lang="en-US" dirty="0"/>
              <a:t>November 30, 2017</a:t>
            </a:r>
          </a:p>
          <a:p>
            <a:r>
              <a:rPr lang="en-US" dirty="0"/>
              <a:t>John Wenzler, CSUEB </a:t>
            </a:r>
          </a:p>
        </p:txBody>
      </p:sp>
    </p:spTree>
    <p:extLst>
      <p:ext uri="{BB962C8B-B14F-4D97-AF65-F5344CB8AC3E}">
        <p14:creationId xmlns:p14="http://schemas.microsoft.com/office/powerpoint/2010/main" xmlns="" val="380363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4000" dirty="0"/>
              <a:t>DIY</a:t>
            </a:r>
          </a:p>
          <a:p>
            <a:pPr>
              <a:spcAft>
                <a:spcPts val="2400"/>
              </a:spcAft>
            </a:pPr>
            <a:r>
              <a:rPr lang="en-US" sz="4000" dirty="0" err="1">
                <a:hlinkClick r:id="rId2"/>
              </a:rPr>
              <a:t>Intellus</a:t>
            </a:r>
            <a:r>
              <a:rPr lang="en-US" sz="4000" dirty="0"/>
              <a:t> (acquired by Macmillan Learning)</a:t>
            </a:r>
          </a:p>
          <a:p>
            <a:pPr>
              <a:spcAft>
                <a:spcPts val="2400"/>
              </a:spcAft>
            </a:pPr>
            <a:r>
              <a:rPr lang="en-US" sz="4000" dirty="0" err="1">
                <a:hlinkClick r:id="rId3"/>
              </a:rPr>
              <a:t>LibGuides</a:t>
            </a:r>
            <a:r>
              <a:rPr lang="en-US" sz="4000" dirty="0">
                <a:hlinkClick r:id="rId3"/>
              </a:rPr>
              <a:t> LTI Tool </a:t>
            </a:r>
            <a:r>
              <a:rPr lang="en-US" sz="4000" dirty="0"/>
              <a:t>(</a:t>
            </a:r>
            <a:r>
              <a:rPr lang="en-US" sz="4000" dirty="0" err="1"/>
              <a:t>Springshare</a:t>
            </a:r>
            <a:r>
              <a:rPr lang="en-US" sz="4000" dirty="0"/>
              <a:t>)</a:t>
            </a:r>
          </a:p>
          <a:p>
            <a:pPr>
              <a:spcAft>
                <a:spcPts val="2400"/>
              </a:spcAft>
            </a:pPr>
            <a:r>
              <a:rPr lang="en-US" sz="4000" dirty="0" err="1">
                <a:hlinkClick r:id="rId4"/>
              </a:rPr>
              <a:t>Leganto</a:t>
            </a:r>
            <a:r>
              <a:rPr lang="en-US" sz="4000" dirty="0"/>
              <a:t> (Ex Libris acquired </a:t>
            </a:r>
            <a:r>
              <a:rPr lang="en-US" sz="4000" dirty="0">
                <a:hlinkClick r:id="rId5"/>
              </a:rPr>
              <a:t>SIPX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8835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DIY -- SJSU Canvas Project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45" y="1348460"/>
            <a:ext cx="10302793" cy="48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994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244" y="422900"/>
            <a:ext cx="8460122" cy="62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42118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4642" y="328840"/>
            <a:ext cx="1482811" cy="1376393"/>
          </a:xfrm>
          <a:prstGeom prst="ellipse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2674" y="22790"/>
            <a:ext cx="203501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Branding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63483" y="4646141"/>
            <a:ext cx="452812" cy="37218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52676" y="2162432"/>
            <a:ext cx="713379" cy="42939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69741" y="185774"/>
            <a:ext cx="584892" cy="20977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3" y="5067755"/>
            <a:ext cx="23321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Scanned Article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7640" y="1847338"/>
            <a:ext cx="25706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Library Database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8749" y="3487928"/>
            <a:ext cx="11247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eBook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78163" y="3781168"/>
            <a:ext cx="766119" cy="6693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953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9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DIY – Pros &amp; Cons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Pros</a:t>
            </a:r>
          </a:p>
          <a:p>
            <a:r>
              <a:rPr lang="en-US" sz="3200" dirty="0"/>
              <a:t>Flexibility </a:t>
            </a:r>
          </a:p>
          <a:p>
            <a:r>
              <a:rPr lang="en-US" sz="3200" dirty="0"/>
              <a:t>Control</a:t>
            </a:r>
          </a:p>
          <a:p>
            <a:r>
              <a:rPr lang="en-US" sz="3200" dirty="0"/>
              <a:t>No additional Software Costs</a:t>
            </a:r>
          </a:p>
          <a:p>
            <a:r>
              <a:rPr lang="en-US" sz="3200" dirty="0"/>
              <a:t>Opportunity for engagement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Cons</a:t>
            </a:r>
          </a:p>
          <a:p>
            <a:r>
              <a:rPr lang="en-US" sz="3600" dirty="0"/>
              <a:t>Scalability</a:t>
            </a:r>
          </a:p>
          <a:p>
            <a:r>
              <a:rPr lang="en-US" sz="3600" dirty="0"/>
              <a:t>Maintenance?</a:t>
            </a:r>
          </a:p>
          <a:p>
            <a:r>
              <a:rPr lang="en-US" sz="3200" dirty="0"/>
              <a:t>Do we want solutions for every class on campus?</a:t>
            </a:r>
          </a:p>
          <a:p>
            <a:r>
              <a:rPr lang="en-US" sz="3200" dirty="0"/>
              <a:t>Do we want a </a:t>
            </a:r>
            <a:r>
              <a:rPr lang="en-US" sz="3200" dirty="0" err="1"/>
              <a:t>CSUwide</a:t>
            </a:r>
            <a:r>
              <a:rPr lang="en-US" sz="3200" dirty="0"/>
              <a:t> solution?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40688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Intellus</a:t>
            </a:r>
            <a:r>
              <a:rPr lang="en-US" sz="5400" b="1" dirty="0"/>
              <a:t> OER Database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51" y="1116743"/>
            <a:ext cx="11079597" cy="5434664"/>
          </a:xfrm>
        </p:spPr>
      </p:pic>
      <p:sp>
        <p:nvSpPr>
          <p:cNvPr id="4" name="TextBox 3"/>
          <p:cNvSpPr txBox="1"/>
          <p:nvPr/>
        </p:nvSpPr>
        <p:spPr>
          <a:xfrm>
            <a:off x="10475260" y="5934670"/>
            <a:ext cx="231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131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hlinkClick r:id="rId3"/>
              </a:rPr>
              <a:t>Intellus</a:t>
            </a:r>
            <a:r>
              <a:rPr lang="en-US" sz="5400" b="1" dirty="0"/>
              <a:t> Faculty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5260" y="5934670"/>
            <a:ext cx="2312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CSU </a:t>
            </a:r>
            <a:r>
              <a:rPr lang="en-US" sz="1400" dirty="0" err="1"/>
              <a:t>LibIT</a:t>
            </a:r>
            <a:r>
              <a:rPr lang="en-US" sz="1400" dirty="0"/>
              <a:t> Meeting</a:t>
            </a:r>
          </a:p>
          <a:p>
            <a:r>
              <a:rPr lang="en-US" sz="1400" dirty="0"/>
              <a:t>Chico, 8/1/17</a:t>
            </a:r>
          </a:p>
          <a:p>
            <a:r>
              <a:rPr lang="en-US" sz="1400" dirty="0"/>
              <a:t>Wenzler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08" y="1166223"/>
            <a:ext cx="11488508" cy="569177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8738886" y="3148314"/>
            <a:ext cx="1400537" cy="497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735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Intellus</a:t>
            </a:r>
            <a:r>
              <a:rPr lang="en-US" sz="5400" b="1" dirty="0"/>
              <a:t> Faculty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5260" y="5934670"/>
            <a:ext cx="2312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CSU </a:t>
            </a:r>
            <a:r>
              <a:rPr lang="en-US" sz="1400" dirty="0" err="1"/>
              <a:t>LibIT</a:t>
            </a:r>
            <a:r>
              <a:rPr lang="en-US" sz="1400" dirty="0"/>
              <a:t> Meeting</a:t>
            </a:r>
          </a:p>
          <a:p>
            <a:r>
              <a:rPr lang="en-US" sz="1400" dirty="0"/>
              <a:t>Chico, 8/1/17</a:t>
            </a:r>
          </a:p>
          <a:p>
            <a:r>
              <a:rPr lang="en-US" sz="1400" dirty="0"/>
              <a:t>Wenzler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97" y="1091477"/>
            <a:ext cx="11203413" cy="5581857"/>
          </a:xfrm>
        </p:spPr>
      </p:pic>
    </p:spTree>
    <p:extLst>
      <p:ext uri="{BB962C8B-B14F-4D97-AF65-F5344CB8AC3E}">
        <p14:creationId xmlns:p14="http://schemas.microsoft.com/office/powerpoint/2010/main" xmlns="" val="365081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Intellus</a:t>
            </a:r>
            <a:r>
              <a:rPr lang="en-US" sz="5400" b="1" dirty="0"/>
              <a:t> Faculty View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59" y="1013178"/>
            <a:ext cx="10421957" cy="5560833"/>
          </a:xfrm>
        </p:spPr>
      </p:pic>
    </p:spTree>
    <p:extLst>
      <p:ext uri="{BB962C8B-B14F-4D97-AF65-F5344CB8AC3E}">
        <p14:creationId xmlns:p14="http://schemas.microsoft.com/office/powerpoint/2010/main" xmlns="" val="92596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Intellus</a:t>
            </a:r>
            <a:r>
              <a:rPr lang="en-US" sz="5400" b="1" dirty="0"/>
              <a:t> Student 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28657"/>
            <a:ext cx="10088665" cy="5444677"/>
          </a:xfrm>
        </p:spPr>
      </p:pic>
    </p:spTree>
    <p:extLst>
      <p:ext uri="{BB962C8B-B14F-4D97-AF65-F5344CB8AC3E}">
        <p14:creationId xmlns:p14="http://schemas.microsoft.com/office/powerpoint/2010/main" xmlns="" val="398923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Intellus</a:t>
            </a:r>
            <a:r>
              <a:rPr lang="en-US" sz="5400" b="1" dirty="0"/>
              <a:t> Student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71" y="1178804"/>
            <a:ext cx="10283596" cy="5412419"/>
          </a:xfrm>
        </p:spPr>
      </p:pic>
    </p:spTree>
    <p:extLst>
      <p:ext uri="{BB962C8B-B14F-4D97-AF65-F5344CB8AC3E}">
        <p14:creationId xmlns:p14="http://schemas.microsoft.com/office/powerpoint/2010/main" xmlns="" val="70800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Library/LMS Integration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Why?</a:t>
            </a:r>
          </a:p>
          <a:p>
            <a:endParaRPr lang="en-US" sz="4000" dirty="0"/>
          </a:p>
          <a:p>
            <a:r>
              <a:rPr lang="en-US" sz="4000" dirty="0"/>
              <a:t>Why not?</a:t>
            </a:r>
          </a:p>
          <a:p>
            <a:endParaRPr lang="en-US" sz="4000" dirty="0"/>
          </a:p>
          <a:p>
            <a:r>
              <a:rPr lang="en-US" sz="40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xmlns="" val="43450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EBSCO in </a:t>
            </a:r>
            <a:r>
              <a:rPr lang="en-US" sz="5400" b="1" dirty="0" err="1"/>
              <a:t>Intellus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75260" y="5934670"/>
            <a:ext cx="2312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CSU </a:t>
            </a:r>
            <a:r>
              <a:rPr lang="en-US" sz="1400" dirty="0" err="1"/>
              <a:t>LibIT</a:t>
            </a:r>
            <a:r>
              <a:rPr lang="en-US" sz="1400" dirty="0"/>
              <a:t> Meeting</a:t>
            </a:r>
          </a:p>
          <a:p>
            <a:r>
              <a:rPr lang="en-US" sz="1400" dirty="0"/>
              <a:t>Chico, 8/1/17</a:t>
            </a:r>
          </a:p>
          <a:p>
            <a:r>
              <a:rPr lang="en-US" sz="1400" dirty="0"/>
              <a:t>Wenzler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04" y="1465243"/>
            <a:ext cx="10940208" cy="513567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9109276" y="2627453"/>
            <a:ext cx="1365984" cy="4051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864" y="2183679"/>
            <a:ext cx="5023413" cy="646331"/>
          </a:xfrm>
          <a:prstGeom prst="rect">
            <a:avLst/>
          </a:prstGeom>
          <a:solidFill>
            <a:schemeClr val="accent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Tools embedded in </a:t>
            </a:r>
            <a:r>
              <a:rPr lang="en-US" b="1" dirty="0" err="1">
                <a:solidFill>
                  <a:srgbClr val="FF0000"/>
                </a:solidFill>
              </a:rPr>
              <a:t>Intellus</a:t>
            </a:r>
            <a:r>
              <a:rPr lang="en-US" b="1" dirty="0">
                <a:solidFill>
                  <a:srgbClr val="FF0000"/>
                </a:solidFill>
              </a:rPr>
              <a:t>/LMS, but no searching for other stuff</a:t>
            </a:r>
          </a:p>
        </p:txBody>
      </p:sp>
    </p:spTree>
    <p:extLst>
      <p:ext uri="{BB962C8B-B14F-4D97-AF65-F5344CB8AC3E}">
        <p14:creationId xmlns:p14="http://schemas.microsoft.com/office/powerpoint/2010/main" xmlns="" val="24805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EBSCO in </a:t>
            </a:r>
            <a:r>
              <a:rPr lang="en-US" sz="5400" b="1" dirty="0" err="1"/>
              <a:t>Intellus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448" y="1156771"/>
            <a:ext cx="10874656" cy="5333724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2361235" y="1329254"/>
            <a:ext cx="1342664" cy="13213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6788" y="2433918"/>
            <a:ext cx="1164447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 Back to your course</a:t>
            </a:r>
          </a:p>
        </p:txBody>
      </p:sp>
    </p:spTree>
    <p:extLst>
      <p:ext uri="{BB962C8B-B14F-4D97-AF65-F5344CB8AC3E}">
        <p14:creationId xmlns:p14="http://schemas.microsoft.com/office/powerpoint/2010/main" xmlns="" val="77120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9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Intellus</a:t>
            </a:r>
            <a:r>
              <a:rPr lang="en-US" sz="5400" b="1" dirty="0"/>
              <a:t> – Pros &amp; Cons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Pros</a:t>
            </a:r>
          </a:p>
          <a:p>
            <a:pPr>
              <a:spcAft>
                <a:spcPts val="1200"/>
              </a:spcAft>
            </a:pPr>
            <a:r>
              <a:rPr lang="en-US" dirty="0"/>
              <a:t>Finds material based on existing textbooks</a:t>
            </a:r>
          </a:p>
          <a:p>
            <a:pPr>
              <a:spcAft>
                <a:spcPts val="1200"/>
              </a:spcAft>
            </a:pPr>
            <a:r>
              <a:rPr lang="en-US" dirty="0"/>
              <a:t>Nice Student interface</a:t>
            </a:r>
          </a:p>
          <a:p>
            <a:pPr>
              <a:spcAft>
                <a:spcPts val="1200"/>
              </a:spcAft>
            </a:pPr>
            <a:r>
              <a:rPr lang="en-US" dirty="0"/>
              <a:t>Lots of bells and whistles based on online instructional design</a:t>
            </a:r>
          </a:p>
          <a:p>
            <a:pPr>
              <a:spcAft>
                <a:spcPts val="1200"/>
              </a:spcAft>
            </a:pPr>
            <a:r>
              <a:rPr lang="en-US" dirty="0"/>
              <a:t>Granular data on usage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Cons</a:t>
            </a:r>
          </a:p>
          <a:p>
            <a:r>
              <a:rPr lang="en-US" i="1" dirty="0"/>
              <a:t>Too much work for Faculty </a:t>
            </a:r>
            <a:r>
              <a:rPr lang="en-US" dirty="0"/>
              <a:t>– at  Fresno, 10% or less of faculty who were trained actually used </a:t>
            </a:r>
            <a:r>
              <a:rPr lang="en-US" dirty="0" err="1"/>
              <a:t>Intellus</a:t>
            </a:r>
            <a:r>
              <a:rPr lang="en-US" dirty="0"/>
              <a:t> in a class</a:t>
            </a:r>
          </a:p>
          <a:p>
            <a:r>
              <a:rPr lang="en-US" dirty="0"/>
              <a:t>Is it really effective to include library content in their index and search tool</a:t>
            </a:r>
          </a:p>
        </p:txBody>
      </p:sp>
    </p:spTree>
    <p:extLst>
      <p:ext uri="{BB962C8B-B14F-4D97-AF65-F5344CB8AC3E}">
        <p14:creationId xmlns:p14="http://schemas.microsoft.com/office/powerpoint/2010/main" xmlns="" val="129425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Fresno’s </a:t>
            </a:r>
            <a:r>
              <a:rPr lang="en-US" sz="5400" b="1" dirty="0" err="1"/>
              <a:t>Intellus</a:t>
            </a:r>
            <a:r>
              <a:rPr lang="en-US" sz="5400" b="1" dirty="0"/>
              <a:t>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2400"/>
              </a:spcAft>
            </a:pPr>
            <a:r>
              <a:rPr lang="en-US" sz="4000" dirty="0"/>
              <a:t>Integrate </a:t>
            </a:r>
            <a:r>
              <a:rPr lang="en-US" sz="4000" dirty="0" err="1"/>
              <a:t>Intellus</a:t>
            </a:r>
            <a:r>
              <a:rPr lang="en-US" sz="4000" dirty="0"/>
              <a:t> with Sidewalk Hero: </a:t>
            </a:r>
            <a:r>
              <a:rPr lang="en-US" sz="4000" dirty="0">
                <a:hlinkClick r:id="rId2"/>
              </a:rPr>
              <a:t>http://www.gosidewalk.com/hero/</a:t>
            </a:r>
            <a:endParaRPr lang="en-US" sz="4000" dirty="0"/>
          </a:p>
          <a:p>
            <a:pPr>
              <a:spcAft>
                <a:spcPts val="2400"/>
              </a:spcAft>
            </a:pPr>
            <a:r>
              <a:rPr lang="en-US" sz="4000" dirty="0"/>
              <a:t>Instructors have to submit reading list to Bookstore through Hero</a:t>
            </a:r>
          </a:p>
          <a:p>
            <a:pPr>
              <a:spcAft>
                <a:spcPts val="2400"/>
              </a:spcAft>
            </a:pPr>
            <a:r>
              <a:rPr lang="en-US" sz="4000" dirty="0"/>
              <a:t>Hero tells them exactly how much their students will have to pay, and asks if they want to look for less expensive options through </a:t>
            </a:r>
            <a:r>
              <a:rPr lang="en-US" sz="4000" dirty="0" err="1"/>
              <a:t>Intellus</a:t>
            </a:r>
            <a:endParaRPr lang="en-US" sz="4000" dirty="0"/>
          </a:p>
          <a:p>
            <a:pPr>
              <a:spcAft>
                <a:spcPts val="2400"/>
              </a:spcAft>
            </a:pPr>
            <a:r>
              <a:rPr lang="en-US" sz="4000" dirty="0"/>
              <a:t>Content selected in </a:t>
            </a:r>
            <a:r>
              <a:rPr lang="en-US" sz="4000" dirty="0" err="1"/>
              <a:t>Intellus</a:t>
            </a:r>
            <a:r>
              <a:rPr lang="en-US" sz="4000" dirty="0"/>
              <a:t> automatically loaded into </a:t>
            </a:r>
            <a:r>
              <a:rPr lang="en-US" sz="4000" dirty="0" err="1"/>
              <a:t>BlackBoard</a:t>
            </a:r>
            <a:r>
              <a:rPr lang="en-US" sz="4000" dirty="0"/>
              <a:t> (I don’t know how)</a:t>
            </a:r>
          </a:p>
        </p:txBody>
      </p:sp>
    </p:spTree>
    <p:extLst>
      <p:ext uri="{BB962C8B-B14F-4D97-AF65-F5344CB8AC3E}">
        <p14:creationId xmlns:p14="http://schemas.microsoft.com/office/powerpoint/2010/main" xmlns="" val="156113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Springshare</a:t>
            </a:r>
            <a:r>
              <a:rPr lang="en-US" sz="5400" b="1" dirty="0"/>
              <a:t> </a:t>
            </a:r>
            <a:r>
              <a:rPr lang="en-US" sz="5400" b="1" dirty="0" err="1"/>
              <a:t>LibApps</a:t>
            </a:r>
            <a:r>
              <a:rPr lang="en-US" sz="5400" b="1" dirty="0"/>
              <a:t> LTI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41" y="1215886"/>
            <a:ext cx="7262854" cy="5642114"/>
          </a:xfrm>
        </p:spPr>
      </p:pic>
      <p:sp>
        <p:nvSpPr>
          <p:cNvPr id="6" name="TextBox 5"/>
          <p:cNvSpPr txBox="1"/>
          <p:nvPr/>
        </p:nvSpPr>
        <p:spPr>
          <a:xfrm>
            <a:off x="8251634" y="1215886"/>
            <a:ext cx="34272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LTI (Learning Tools Integration) – a protocol for integrating with any LMS. (</a:t>
            </a:r>
            <a:r>
              <a:rPr lang="en-US" sz="2800" dirty="0" err="1"/>
              <a:t>Intellus</a:t>
            </a:r>
            <a:r>
              <a:rPr lang="en-US" sz="2800" dirty="0"/>
              <a:t> &amp; </a:t>
            </a:r>
            <a:r>
              <a:rPr lang="en-US" sz="2800" dirty="0" err="1"/>
              <a:t>Leganto</a:t>
            </a:r>
            <a:r>
              <a:rPr lang="en-US" sz="2800" dirty="0"/>
              <a:t> use it too)</a:t>
            </a:r>
          </a:p>
          <a:p>
            <a:endParaRPr lang="en-US" sz="2800" dirty="0"/>
          </a:p>
          <a:p>
            <a:r>
              <a:rPr lang="en-US" sz="2800" dirty="0"/>
              <a:t>Per </a:t>
            </a:r>
            <a:r>
              <a:rPr lang="en-US" sz="2800" dirty="0" err="1"/>
              <a:t>Springshare</a:t>
            </a:r>
            <a:r>
              <a:rPr lang="en-US" sz="2800" dirty="0"/>
              <a:t>, </a:t>
            </a:r>
            <a:r>
              <a:rPr lang="en-US" sz="2800" dirty="0" err="1"/>
              <a:t>LibApps</a:t>
            </a:r>
            <a:r>
              <a:rPr lang="en-US" sz="2800" dirty="0"/>
              <a:t> LTI “is the ‘Holy Grail’ for librarians.”</a:t>
            </a:r>
          </a:p>
        </p:txBody>
      </p:sp>
    </p:spTree>
    <p:extLst>
      <p:ext uri="{BB962C8B-B14F-4D97-AF65-F5344CB8AC3E}">
        <p14:creationId xmlns:p14="http://schemas.microsoft.com/office/powerpoint/2010/main" xmlns="" val="164530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LibApps</a:t>
            </a:r>
            <a:r>
              <a:rPr lang="en-US" sz="5400" b="1" dirty="0"/>
              <a:t> LTI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378"/>
            <a:ext cx="10515600" cy="46235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Included with </a:t>
            </a:r>
            <a:r>
              <a:rPr lang="en-US" sz="4000" dirty="0" err="1"/>
              <a:t>LibGuides</a:t>
            </a:r>
            <a:r>
              <a:rPr lang="en-US" sz="4000" dirty="0"/>
              <a:t> CMS subscription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Manually embed guides or content boxes, course by course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Or two automated options: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Embed guides in matching courses (using metadata in guides)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Create “Library LTI” page that gets embedded in every course with matching guides and other </a:t>
            </a:r>
            <a:r>
              <a:rPr lang="en-US" sz="2800" dirty="0" err="1"/>
              <a:t>Springshare</a:t>
            </a:r>
            <a:r>
              <a:rPr lang="en-US" sz="2800" dirty="0"/>
              <a:t> stuff (A-Z list, </a:t>
            </a:r>
            <a:r>
              <a:rPr lang="en-US" sz="2800" dirty="0" err="1"/>
              <a:t>LibAnswers</a:t>
            </a:r>
            <a:r>
              <a:rPr lang="en-US" sz="2800" dirty="0"/>
              <a:t>, </a:t>
            </a:r>
            <a:r>
              <a:rPr lang="en-US" sz="2800" dirty="0" err="1"/>
              <a:t>LibCal</a:t>
            </a:r>
            <a:r>
              <a:rPr lang="en-US" sz="2800" dirty="0"/>
              <a:t>…)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Optional E-reserves module (extra cost)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819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LibApps</a:t>
            </a:r>
            <a:r>
              <a:rPr lang="en-US" sz="5400" b="1" dirty="0"/>
              <a:t> LTI</a:t>
            </a:r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770" y="1131695"/>
            <a:ext cx="7339030" cy="5000664"/>
          </a:xfrm>
        </p:spPr>
      </p:pic>
      <p:sp>
        <p:nvSpPr>
          <p:cNvPr id="5" name="TextBox 4"/>
          <p:cNvSpPr txBox="1"/>
          <p:nvPr/>
        </p:nvSpPr>
        <p:spPr>
          <a:xfrm>
            <a:off x="1740665" y="6312665"/>
            <a:ext cx="401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 didn’t get our test set up in time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759" y="1553378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Springshare</a:t>
            </a:r>
            <a:r>
              <a:rPr lang="en-US" dirty="0"/>
              <a:t> Video*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http://buzz.springshare.com/producthighlights/whylgcms/lti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38959" y="2037144"/>
            <a:ext cx="1668707" cy="22686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5082" y="4034118"/>
            <a:ext cx="2243877" cy="101566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Canvas Example: Library Resources link in every course </a:t>
            </a:r>
          </a:p>
        </p:txBody>
      </p:sp>
    </p:spTree>
    <p:extLst>
      <p:ext uri="{BB962C8B-B14F-4D97-AF65-F5344CB8AC3E}">
        <p14:creationId xmlns:p14="http://schemas.microsoft.com/office/powerpoint/2010/main" xmlns="" val="287108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46" y="155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LibApps</a:t>
            </a:r>
            <a:r>
              <a:rPr lang="en-US" sz="5400" b="1" dirty="0"/>
              <a:t> LTI – Pros &amp; Cons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Can add different types of content, not just reading lists</a:t>
            </a:r>
          </a:p>
          <a:p>
            <a:pPr>
              <a:spcAft>
                <a:spcPts val="1800"/>
              </a:spcAft>
            </a:pPr>
            <a:r>
              <a:rPr lang="en-US" dirty="0"/>
              <a:t>Minimal additional work for the library (it is not necessary at least …)</a:t>
            </a:r>
          </a:p>
          <a:p>
            <a:pPr>
              <a:spcAft>
                <a:spcPts val="1800"/>
              </a:spcAft>
            </a:pPr>
            <a:r>
              <a:rPr lang="en-US" dirty="0" err="1"/>
              <a:t>Springshare</a:t>
            </a:r>
            <a:r>
              <a:rPr lang="en-US" dirty="0"/>
              <a:t> generally is low cost and provides good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E-reserves is an added module – may be </a:t>
            </a:r>
            <a:r>
              <a:rPr lang="en-US" dirty="0"/>
              <a:t>less sophisticated than other options – both for adding content and analytics</a:t>
            </a:r>
          </a:p>
        </p:txBody>
      </p:sp>
    </p:spTree>
    <p:extLst>
      <p:ext uri="{BB962C8B-B14F-4D97-AF65-F5344CB8AC3E}">
        <p14:creationId xmlns:p14="http://schemas.microsoft.com/office/powerpoint/2010/main" xmlns="" val="4013134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Lenganto</a:t>
            </a:r>
            <a:r>
              <a:rPr lang="en-US" sz="5400" b="1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92" y="1329254"/>
            <a:ext cx="8095981" cy="5214765"/>
          </a:xfrm>
        </p:spPr>
      </p:pic>
      <p:sp>
        <p:nvSpPr>
          <p:cNvPr id="6" name="TextBox 5"/>
          <p:cNvSpPr txBox="1"/>
          <p:nvPr/>
        </p:nvSpPr>
        <p:spPr>
          <a:xfrm>
            <a:off x="8843058" y="1887788"/>
            <a:ext cx="316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big,  giant, </a:t>
            </a:r>
          </a:p>
          <a:p>
            <a:r>
              <a:rPr lang="en-US" sz="3600" dirty="0"/>
              <a:t>honking thing …</a:t>
            </a:r>
          </a:p>
        </p:txBody>
      </p:sp>
    </p:spTree>
    <p:extLst>
      <p:ext uri="{BB962C8B-B14F-4D97-AF65-F5344CB8AC3E}">
        <p14:creationId xmlns:p14="http://schemas.microsoft.com/office/powerpoint/2010/main" xmlns="" val="268352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world we have lost 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793" y="1249469"/>
            <a:ext cx="11016867" cy="5434810"/>
          </a:xfrm>
        </p:spPr>
      </p:pic>
    </p:spTree>
    <p:extLst>
      <p:ext uri="{BB962C8B-B14F-4D97-AF65-F5344CB8AC3E}">
        <p14:creationId xmlns:p14="http://schemas.microsoft.com/office/powerpoint/2010/main" xmlns="" val="332777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389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4000" dirty="0"/>
              <a:t>Increase usage of Library Resources</a:t>
            </a:r>
          </a:p>
          <a:p>
            <a:pPr>
              <a:spcAft>
                <a:spcPts val="3000"/>
              </a:spcAft>
            </a:pPr>
            <a:r>
              <a:rPr lang="en-US" sz="4000" dirty="0"/>
              <a:t>Affordable Learning Solutions</a:t>
            </a:r>
          </a:p>
          <a:p>
            <a:pPr>
              <a:spcAft>
                <a:spcPts val="3000"/>
              </a:spcAft>
            </a:pPr>
            <a:r>
              <a:rPr lang="en-US" sz="4000" dirty="0"/>
              <a:t>Metrics/Data – Learning Analytics</a:t>
            </a:r>
          </a:p>
          <a:p>
            <a:pPr>
              <a:spcAft>
                <a:spcPts val="3000"/>
              </a:spcAft>
            </a:pPr>
            <a:r>
              <a:rPr lang="en-US" sz="4000" dirty="0" smtClean="0"/>
              <a:t>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17942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378"/>
            <a:ext cx="10515600" cy="462358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Integrated with PeopleSoft (or LMS) for Courses and Users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Integrated with Alma for library staff maintenance (reserves, digitization on demand, purchase …)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Integrated with SIPX for Copyright clearance, and article pay for view options for students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“Cite It” </a:t>
            </a:r>
            <a:r>
              <a:rPr lang="en-US" sz="3200" dirty="0" err="1"/>
              <a:t>Bookmarklet</a:t>
            </a:r>
            <a:r>
              <a:rPr lang="en-US" sz="3200" dirty="0"/>
              <a:t> so that you can get citations from Amazon, Google, etc.</a:t>
            </a:r>
          </a:p>
          <a:p>
            <a:pPr>
              <a:spcAft>
                <a:spcPts val="600"/>
              </a:spcAft>
            </a:pPr>
            <a:r>
              <a:rPr lang="en-US" sz="3200" dirty="0" err="1">
                <a:hlinkClick r:id="rId3"/>
              </a:rPr>
              <a:t>BlackBoard</a:t>
            </a:r>
            <a:r>
              <a:rPr lang="en-US" sz="3200" dirty="0">
                <a:hlinkClick r:id="rId3"/>
              </a:rPr>
              <a:t> View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>
                <a:hlinkClick r:id="rId4"/>
              </a:rPr>
              <a:t>Alma Library Staff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24129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-- </a:t>
            </a:r>
            <a:r>
              <a:rPr lang="en-US" sz="5400" b="1" dirty="0" err="1"/>
              <a:t>BlackBoard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618" y="1162934"/>
            <a:ext cx="9653286" cy="5695066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639028" y="2835797"/>
            <a:ext cx="2002420" cy="1469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1448" y="4184758"/>
            <a:ext cx="2501153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here to get to </a:t>
            </a:r>
            <a:r>
              <a:rPr lang="en-US" sz="2000" dirty="0" err="1">
                <a:solidFill>
                  <a:srgbClr val="FF0000"/>
                </a:solidFill>
              </a:rPr>
              <a:t>Leganto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18167" y="3912243"/>
            <a:ext cx="2523281" cy="544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489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-- </a:t>
            </a:r>
            <a:r>
              <a:rPr lang="en-US" sz="5400" b="1" dirty="0" err="1"/>
              <a:t>BlackBoard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744" y="985304"/>
            <a:ext cx="9630137" cy="5840115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8588415" y="4271058"/>
            <a:ext cx="92598" cy="23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407797" y="4363656"/>
            <a:ext cx="1828800" cy="42826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22744" y="4618299"/>
            <a:ext cx="752355" cy="7523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36597" y="4059991"/>
            <a:ext cx="1695862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Search Primo from LMS</a:t>
            </a:r>
          </a:p>
        </p:txBody>
      </p:sp>
    </p:spTree>
    <p:extLst>
      <p:ext uri="{BB962C8B-B14F-4D97-AF65-F5344CB8AC3E}">
        <p14:creationId xmlns:p14="http://schemas.microsoft.com/office/powerpoint/2010/main" xmlns="" val="2877459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-- </a:t>
            </a:r>
            <a:r>
              <a:rPr lang="en-US" sz="5400" b="1" dirty="0" err="1"/>
              <a:t>BlackBoard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910170"/>
            <a:ext cx="9949404" cy="5849375"/>
          </a:xfr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766613" y="2916820"/>
            <a:ext cx="1875098" cy="5208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65511" y="3296121"/>
            <a:ext cx="1963271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Your Primo Scopes – Advanced Search available too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8729" y="2460812"/>
            <a:ext cx="1734671" cy="9768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259" y="3437681"/>
            <a:ext cx="127747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Or upload stuff</a:t>
            </a:r>
          </a:p>
        </p:txBody>
      </p:sp>
    </p:spTree>
    <p:extLst>
      <p:ext uri="{BB962C8B-B14F-4D97-AF65-F5344CB8AC3E}">
        <p14:creationId xmlns:p14="http://schemas.microsoft.com/office/powerpoint/2010/main" xmlns="" val="138374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– Cite 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13" y="953708"/>
            <a:ext cx="9109447" cy="5869076"/>
          </a:xfrm>
        </p:spPr>
      </p:pic>
    </p:spTree>
    <p:extLst>
      <p:ext uri="{BB962C8B-B14F-4D97-AF65-F5344CB8AC3E}">
        <p14:creationId xmlns:p14="http://schemas.microsoft.com/office/powerpoint/2010/main" xmlns="" val="1641308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– Cite 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48973"/>
            <a:ext cx="9775785" cy="5809027"/>
          </a:xfrm>
        </p:spPr>
      </p:pic>
    </p:spTree>
    <p:extLst>
      <p:ext uri="{BB962C8B-B14F-4D97-AF65-F5344CB8AC3E}">
        <p14:creationId xmlns:p14="http://schemas.microsoft.com/office/powerpoint/2010/main" xmlns="" val="185874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– Alma 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73" y="1886673"/>
            <a:ext cx="12560731" cy="3242050"/>
          </a:xfrm>
        </p:spPr>
      </p:pic>
    </p:spTree>
    <p:extLst>
      <p:ext uri="{BB962C8B-B14F-4D97-AF65-F5344CB8AC3E}">
        <p14:creationId xmlns:p14="http://schemas.microsoft.com/office/powerpoint/2010/main" xmlns="" val="1604637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– Alma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21" y="1030147"/>
            <a:ext cx="10597072" cy="5643187"/>
          </a:xfrm>
        </p:spPr>
      </p:pic>
    </p:spTree>
    <p:extLst>
      <p:ext uri="{BB962C8B-B14F-4D97-AF65-F5344CB8AC3E}">
        <p14:creationId xmlns:p14="http://schemas.microsoft.com/office/powerpoint/2010/main" xmlns="" val="809477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46" y="155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Leganto</a:t>
            </a:r>
            <a:r>
              <a:rPr lang="en-US" sz="5400" b="1" dirty="0"/>
              <a:t> – Pros &amp; Cons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Pros</a:t>
            </a:r>
          </a:p>
          <a:p>
            <a:pPr>
              <a:spcAft>
                <a:spcPts val="1200"/>
              </a:spcAft>
            </a:pPr>
            <a:r>
              <a:rPr lang="en-US" dirty="0"/>
              <a:t>All kinds of integration …</a:t>
            </a:r>
          </a:p>
          <a:p>
            <a:pPr>
              <a:spcAft>
                <a:spcPts val="1200"/>
              </a:spcAft>
            </a:pPr>
            <a:r>
              <a:rPr lang="en-US" dirty="0"/>
              <a:t>Potential for the library to give much broader reserves services (digitization, pay per view, options)</a:t>
            </a:r>
          </a:p>
          <a:p>
            <a:pPr>
              <a:spcAft>
                <a:spcPts val="1200"/>
              </a:spcAft>
            </a:pPr>
            <a:r>
              <a:rPr lang="en-US" dirty="0"/>
              <a:t>Potential savings for students w/o copyright violations</a:t>
            </a:r>
          </a:p>
          <a:p>
            <a:pPr>
              <a:spcAft>
                <a:spcPts val="1200"/>
              </a:spcAft>
            </a:pPr>
            <a:r>
              <a:rPr lang="en-US" dirty="0"/>
              <a:t>Good Learning Analytics statistics</a:t>
            </a:r>
          </a:p>
          <a:p>
            <a:pPr>
              <a:spcAft>
                <a:spcPts val="1200"/>
              </a:spcAft>
            </a:pPr>
            <a:r>
              <a:rPr lang="en-US" dirty="0"/>
              <a:t>Nice interface for instructor and student – Primo in the middle of LMS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Cons</a:t>
            </a:r>
          </a:p>
          <a:p>
            <a:pPr>
              <a:spcAft>
                <a:spcPts val="1200"/>
              </a:spcAft>
            </a:pPr>
            <a:r>
              <a:rPr lang="en-US" dirty="0"/>
              <a:t>Re-thinking reserves means new workflows, and probably more work</a:t>
            </a:r>
          </a:p>
          <a:p>
            <a:pPr>
              <a:spcAft>
                <a:spcPts val="1200"/>
              </a:spcAft>
            </a:pPr>
            <a:r>
              <a:rPr lang="en-US" dirty="0"/>
              <a:t>Lots of moving parts </a:t>
            </a:r>
          </a:p>
          <a:p>
            <a:pPr>
              <a:spcAft>
                <a:spcPts val="1200"/>
              </a:spcAft>
            </a:pPr>
            <a:r>
              <a:rPr lang="en-US" dirty="0"/>
              <a:t>How much will faculty do; how much library and instructional designers do?</a:t>
            </a:r>
          </a:p>
          <a:p>
            <a:pPr>
              <a:spcAft>
                <a:spcPts val="1200"/>
              </a:spcAft>
            </a:pPr>
            <a:r>
              <a:rPr lang="en-US" dirty="0"/>
              <a:t>Cost of licensing, cost of paying for articles on demand (if you chose to do so)</a:t>
            </a:r>
          </a:p>
        </p:txBody>
      </p:sp>
    </p:spTree>
    <p:extLst>
      <p:ext uri="{BB962C8B-B14F-4D97-AF65-F5344CB8AC3E}">
        <p14:creationId xmlns:p14="http://schemas.microsoft.com/office/powerpoint/2010/main" xmlns="" val="2911857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45542-0BB4-4D98-91EE-74C22B79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Lenganto</a:t>
            </a:r>
            <a:r>
              <a:rPr lang="en-US" dirty="0"/>
              <a:t> Workflow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0DCCF-2913-4EDE-992D-2FE685B039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EL’s Assumed Workflow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Instructors create their reading lists in </a:t>
            </a:r>
            <a:r>
              <a:rPr lang="en-US" dirty="0" err="1"/>
              <a:t>Lenganto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Library staff curate the lists in 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E7CBCD-24A4-4C3E-87B4-5BDE71A99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John’s Cynical Workflow Prediction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Instructors </a:t>
            </a:r>
            <a:r>
              <a:rPr lang="en-US"/>
              <a:t>hand reading lists </a:t>
            </a:r>
            <a:r>
              <a:rPr lang="en-US" dirty="0"/>
              <a:t>to the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library does everything else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(If so, how does </a:t>
            </a:r>
            <a:r>
              <a:rPr lang="en-US" dirty="0" err="1"/>
              <a:t>Lenganto</a:t>
            </a:r>
            <a:r>
              <a:rPr lang="en-US" dirty="0"/>
              <a:t> differ from SJSU’s DIY solution …)</a:t>
            </a:r>
          </a:p>
        </p:txBody>
      </p:sp>
    </p:spTree>
    <p:extLst>
      <p:ext uri="{BB962C8B-B14F-4D97-AF65-F5344CB8AC3E}">
        <p14:creationId xmlns:p14="http://schemas.microsoft.com/office/powerpoint/2010/main" xmlns="" val="334340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Increase Usage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4000" dirty="0"/>
              <a:t>LMS becoming home page for students/faculty</a:t>
            </a:r>
          </a:p>
          <a:p>
            <a:pPr>
              <a:spcAft>
                <a:spcPts val="1800"/>
              </a:spcAft>
            </a:pPr>
            <a:r>
              <a:rPr lang="en-US" sz="4000" dirty="0"/>
              <a:t>Explicit faculty endorsement </a:t>
            </a:r>
          </a:p>
          <a:p>
            <a:pPr>
              <a:spcAft>
                <a:spcPts val="1800"/>
              </a:spcAft>
            </a:pPr>
            <a:r>
              <a:rPr lang="en-US" sz="4000" dirty="0"/>
              <a:t>Library can provide curated course-specific resources</a:t>
            </a:r>
          </a:p>
          <a:p>
            <a:pPr>
              <a:spcAft>
                <a:spcPts val="1800"/>
              </a:spcAft>
            </a:pPr>
            <a:r>
              <a:rPr lang="en-US" sz="4000" dirty="0"/>
              <a:t>Advocacy/support of LMS Instructional Designers</a:t>
            </a:r>
          </a:p>
        </p:txBody>
      </p:sp>
    </p:spTree>
    <p:extLst>
      <p:ext uri="{BB962C8B-B14F-4D97-AF65-F5344CB8AC3E}">
        <p14:creationId xmlns:p14="http://schemas.microsoft.com/office/powerpoint/2010/main" xmlns="" val="369905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NBC Learn Usage CSUEB 2016/17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066296"/>
              </p:ext>
            </p:extLst>
          </p:nvPr>
        </p:nvGraphicFramePr>
        <p:xfrm>
          <a:off x="838199" y="1325563"/>
          <a:ext cx="10726271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7129" y="5934670"/>
            <a:ext cx="4604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LMS = 1,050</a:t>
            </a:r>
          </a:p>
          <a:p>
            <a:r>
              <a:rPr lang="en-US" sz="2800" dirty="0"/>
              <a:t>Total Non-LMS = 112</a:t>
            </a:r>
          </a:p>
        </p:txBody>
      </p:sp>
    </p:spTree>
    <p:extLst>
      <p:ext uri="{BB962C8B-B14F-4D97-AF65-F5344CB8AC3E}">
        <p14:creationId xmlns:p14="http://schemas.microsoft.com/office/powerpoint/2010/main" xmlns="" val="184108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Affordable Learning Solutions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76" y="1556683"/>
            <a:ext cx="6556116" cy="4890863"/>
          </a:xfrm>
        </p:spPr>
      </p:pic>
      <p:sp>
        <p:nvSpPr>
          <p:cNvPr id="8" name="TextBox 7"/>
          <p:cNvSpPr txBox="1"/>
          <p:nvPr/>
        </p:nvSpPr>
        <p:spPr>
          <a:xfrm>
            <a:off x="8100508" y="2011680"/>
            <a:ext cx="29045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Make it easier for Instructors to assign library stuff as required reading – reduces student costs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CSU AL$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5439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Metrics – promises of Learning Analytics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87" y="1721224"/>
            <a:ext cx="8504366" cy="4675111"/>
          </a:xfrm>
        </p:spPr>
      </p:pic>
      <p:sp>
        <p:nvSpPr>
          <p:cNvPr id="4" name="TextBox 3"/>
          <p:cNvSpPr txBox="1"/>
          <p:nvPr/>
        </p:nvSpPr>
        <p:spPr>
          <a:xfrm>
            <a:off x="10475260" y="5934670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4474" y="1831393"/>
            <a:ext cx="2729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Development – course level, student level usage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 specific library contributions to student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“triangulate library data”  COLD Strat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13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600"/>
              </a:spcAft>
            </a:pPr>
            <a:r>
              <a:rPr lang="en-US" sz="4000" dirty="0"/>
              <a:t>Embedded Librarians</a:t>
            </a:r>
          </a:p>
          <a:p>
            <a:pPr>
              <a:spcAft>
                <a:spcPts val="3600"/>
              </a:spcAft>
            </a:pPr>
            <a:r>
              <a:rPr lang="en-US" sz="4000" dirty="0"/>
              <a:t>Learning Management System/Instructional Designers</a:t>
            </a:r>
          </a:p>
          <a:p>
            <a:pPr>
              <a:spcAft>
                <a:spcPts val="3600"/>
              </a:spcAft>
            </a:pPr>
            <a:r>
              <a:rPr lang="en-US" sz="4000" dirty="0"/>
              <a:t>Bookstore</a:t>
            </a:r>
          </a:p>
          <a:p>
            <a:pPr>
              <a:spcAft>
                <a:spcPts val="3600"/>
              </a:spcAft>
            </a:pPr>
            <a:r>
              <a:rPr lang="en-US" sz="4000" dirty="0"/>
              <a:t>Student Success Initiatives</a:t>
            </a:r>
          </a:p>
        </p:txBody>
      </p:sp>
    </p:spTree>
    <p:extLst>
      <p:ext uri="{BB962C8B-B14F-4D97-AF65-F5344CB8AC3E}">
        <p14:creationId xmlns:p14="http://schemas.microsoft.com/office/powerpoint/2010/main" xmlns="" val="79151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Why Not?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Privacy – the other side of Learning Analytics: </a:t>
            </a:r>
            <a:r>
              <a:rPr lang="en-US" dirty="0">
                <a:hlinkClick r:id="rId2"/>
              </a:rPr>
              <a:t>COLD Student Data Privacy Resolution</a:t>
            </a:r>
            <a:r>
              <a:rPr lang="en-US" dirty="0"/>
              <a:t> (interesting book: </a:t>
            </a:r>
            <a:r>
              <a:rPr lang="en-US" dirty="0">
                <a:hlinkClick r:id="rId3"/>
              </a:rPr>
              <a:t>Weapons of Math Destruction</a:t>
            </a:r>
            <a:r>
              <a:rPr lang="en-US" dirty="0"/>
              <a:t>)</a:t>
            </a:r>
          </a:p>
          <a:p>
            <a:pPr>
              <a:spcAft>
                <a:spcPts val="1800"/>
              </a:spcAft>
            </a:pPr>
            <a:r>
              <a:rPr lang="en-US" dirty="0"/>
              <a:t>Workload/Workflows – How much time should libraries spend on LMS integration and who should do it? Scalability issues. Three options: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Library employees add library stuff to the LMS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Library entices instructors to add library stuff to the LMS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Some kind of automated solution (harder for ALS)</a:t>
            </a:r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69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1154</Words>
  <Application>Microsoft Office PowerPoint</Application>
  <PresentationFormat>Custom</PresentationFormat>
  <Paragraphs>200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LMS Integration Options</vt:lpstr>
      <vt:lpstr>Library/LMS Integration </vt:lpstr>
      <vt:lpstr>Why? </vt:lpstr>
      <vt:lpstr>Increase Usage </vt:lpstr>
      <vt:lpstr>NBC Learn Usage CSUEB 2016/17</vt:lpstr>
      <vt:lpstr>Affordable Learning Solutions</vt:lpstr>
      <vt:lpstr>Metrics – promises of Learning Analytics</vt:lpstr>
      <vt:lpstr>Collaboration</vt:lpstr>
      <vt:lpstr>Why Not? </vt:lpstr>
      <vt:lpstr>How?</vt:lpstr>
      <vt:lpstr>DIY -- SJSU Canvas Project</vt:lpstr>
      <vt:lpstr>Slide 12</vt:lpstr>
      <vt:lpstr>DIY – Pros &amp; Cons</vt:lpstr>
      <vt:lpstr>Intellus OER Database </vt:lpstr>
      <vt:lpstr>Intellus Faculty View</vt:lpstr>
      <vt:lpstr>Intellus Faculty View</vt:lpstr>
      <vt:lpstr>Intellus Faculty View</vt:lpstr>
      <vt:lpstr>Intellus Student View</vt:lpstr>
      <vt:lpstr>Intellus Student View</vt:lpstr>
      <vt:lpstr>EBSCO in Intellus</vt:lpstr>
      <vt:lpstr>EBSCO in Intellus</vt:lpstr>
      <vt:lpstr>Intellus – Pros &amp; Cons</vt:lpstr>
      <vt:lpstr>Fresno’s Intellus Experiment</vt:lpstr>
      <vt:lpstr>Springshare LibApps LTI</vt:lpstr>
      <vt:lpstr>LibApps LTI</vt:lpstr>
      <vt:lpstr>LibApps LTI</vt:lpstr>
      <vt:lpstr>LibApps LTI – Pros &amp; Cons</vt:lpstr>
      <vt:lpstr>Lenganto </vt:lpstr>
      <vt:lpstr>The world we have lost …</vt:lpstr>
      <vt:lpstr>Leganto</vt:lpstr>
      <vt:lpstr>Leganto -- BlackBoard</vt:lpstr>
      <vt:lpstr>Leganto -- BlackBoard</vt:lpstr>
      <vt:lpstr>Leganto -- BlackBoard</vt:lpstr>
      <vt:lpstr>Leganto – Cite It</vt:lpstr>
      <vt:lpstr>Leganto – Cite It</vt:lpstr>
      <vt:lpstr>Leganto – Alma View</vt:lpstr>
      <vt:lpstr>Leganto – Alma View</vt:lpstr>
      <vt:lpstr>Leganto – Pros &amp; Cons</vt:lpstr>
      <vt:lpstr>Lenganto Workflow expectations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Wenzler</dc:creator>
  <cp:lastModifiedBy>John</cp:lastModifiedBy>
  <cp:revision>113</cp:revision>
  <dcterms:created xsi:type="dcterms:W3CDTF">2017-07-26T01:56:32Z</dcterms:created>
  <dcterms:modified xsi:type="dcterms:W3CDTF">2017-11-30T22:53:06Z</dcterms:modified>
</cp:coreProperties>
</file>